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sldIdLst>
    <p:sldId id="256" r:id="rId2"/>
    <p:sldId id="258" r:id="rId3"/>
    <p:sldId id="259" r:id="rId4"/>
    <p:sldId id="260" r:id="rId5"/>
    <p:sldId id="261" r:id="rId6"/>
    <p:sldId id="262"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ter Mangala" userId="79a729ef-d3cf-442e-bc38-270f43426312" providerId="ADAL" clId="{A7B81987-8151-4A8E-ACDD-C5D64CBC757E}"/>
    <pc:docChg chg="modSld">
      <pc:chgData name="Peter Mangala" userId="79a729ef-d3cf-442e-bc38-270f43426312" providerId="ADAL" clId="{A7B81987-8151-4A8E-ACDD-C5D64CBC757E}" dt="2025-09-26T06:50:12.799" v="0" actId="1076"/>
      <pc:docMkLst>
        <pc:docMk/>
      </pc:docMkLst>
      <pc:sldChg chg="modSp mod">
        <pc:chgData name="Peter Mangala" userId="79a729ef-d3cf-442e-bc38-270f43426312" providerId="ADAL" clId="{A7B81987-8151-4A8E-ACDD-C5D64CBC757E}" dt="2025-09-26T06:50:12.799" v="0" actId="1076"/>
        <pc:sldMkLst>
          <pc:docMk/>
          <pc:sldMk cId="2740356512" sldId="256"/>
        </pc:sldMkLst>
        <pc:picChg chg="mod">
          <ac:chgData name="Peter Mangala" userId="79a729ef-d3cf-442e-bc38-270f43426312" providerId="ADAL" clId="{A7B81987-8151-4A8E-ACDD-C5D64CBC757E}" dt="2025-09-26T06:50:12.799" v="0" actId="1076"/>
          <ac:picMkLst>
            <pc:docMk/>
            <pc:sldMk cId="2740356512" sldId="256"/>
            <ac:picMk id="5" creationId="{341441B4-2593-2550-C5BB-1E7BF989EAFB}"/>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[Historic_Nashville_City_Cemetery_Interments__1846-1979.xlsx]Sheet11!PivotTable15</c:name>
    <c:fmtId val="52"/>
  </c:pivotSource>
  <c:chart>
    <c:title>
      <c:tx>
        <c:rich>
          <a:bodyPr rot="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r>
              <a:rPr lang="en-US" sz="2000" dirty="0">
                <a:solidFill>
                  <a:schemeClr val="accent2">
                    <a:lumMod val="75000"/>
                  </a:schemeClr>
                </a:solidFill>
                <a:latin typeface="Times New Roman" panose="02020603050405020304" pitchFamily="18" charset="0"/>
                <a:cs typeface="Times New Roman" panose="02020603050405020304" pitchFamily="18" charset="0"/>
              </a:rPr>
              <a:t>Total Deaths Per Month </a:t>
            </a:r>
          </a:p>
        </c:rich>
      </c:tx>
      <c:layout>
        <c:manualLayout>
          <c:xMode val="edge"/>
          <c:yMode val="edge"/>
          <c:x val="0.34649635931904227"/>
          <c:y val="2.8712292158376555E-2"/>
        </c:manualLayout>
      </c:layout>
      <c:overlay val="1"/>
      <c:spPr>
        <a:noFill/>
        <a:ln>
          <a:noFill/>
        </a:ln>
        <a:effectLst/>
      </c:spPr>
      <c:txPr>
        <a:bodyPr rot="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tint val="96000"/>
                    <a:lumMod val="104000"/>
                  </a:schemeClr>
                </a:gs>
                <a:gs pos="100000">
                  <a:schemeClr val="accent1">
                    <a:shade val="98000"/>
                    <a:lumMod val="94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Sheet11!$B$3</c:f>
              <c:strCache>
                <c:ptCount val="1"/>
                <c:pt idx="0">
                  <c:v>Total</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Sheet11!$A$4:$A$16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Sheet11!$B$4:$B$16</c:f>
              <c:numCache>
                <c:formatCode>General</c:formatCode>
                <c:ptCount val="12"/>
                <c:pt idx="0">
                  <c:v>1465</c:v>
                </c:pt>
                <c:pt idx="1">
                  <c:v>1394</c:v>
                </c:pt>
                <c:pt idx="2">
                  <c:v>1711</c:v>
                </c:pt>
                <c:pt idx="3">
                  <c:v>1569</c:v>
                </c:pt>
                <c:pt idx="4">
                  <c:v>1487</c:v>
                </c:pt>
                <c:pt idx="5">
                  <c:v>2323</c:v>
                </c:pt>
                <c:pt idx="6">
                  <c:v>2352</c:v>
                </c:pt>
                <c:pt idx="7">
                  <c:v>1607</c:v>
                </c:pt>
                <c:pt idx="8">
                  <c:v>1807</c:v>
                </c:pt>
                <c:pt idx="9">
                  <c:v>1461</c:v>
                </c:pt>
                <c:pt idx="10">
                  <c:v>1166</c:v>
                </c:pt>
                <c:pt idx="11">
                  <c:v>1364</c:v>
                </c:pt>
              </c:numCache>
            </c:numRef>
          </c:val>
          <c:extLst>
            <c:ext xmlns:c16="http://schemas.microsoft.com/office/drawing/2014/chart" uri="{C3380CC4-5D6E-409C-BE32-E72D297353CC}">
              <c16:uniqueId val="{00000000-5D13-4312-88F2-6A3E44F45829}"/>
            </c:ext>
          </c:extLst>
        </c:ser>
        <c:dLbls>
          <c:showLegendKey val="0"/>
          <c:showVal val="1"/>
          <c:showCatName val="0"/>
          <c:showSerName val="0"/>
          <c:showPercent val="0"/>
          <c:showBubbleSize val="0"/>
        </c:dLbls>
        <c:gapWidth val="150"/>
        <c:shape val="box"/>
        <c:axId val="293077055"/>
        <c:axId val="293070335"/>
        <c:axId val="0"/>
      </c:bar3DChart>
      <c:catAx>
        <c:axId val="293077055"/>
        <c:scaling>
          <c:orientation val="minMax"/>
        </c:scaling>
        <c:delete val="0"/>
        <c:axPos val="b"/>
        <c:title>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t>Months</a:t>
                </a:r>
              </a:p>
            </c:rich>
          </c:tx>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accent2">
                    <a:lumMod val="50000"/>
                  </a:schemeClr>
                </a:solidFill>
                <a:latin typeface="Times New Roman" panose="02020603050405020304" pitchFamily="18" charset="0"/>
                <a:ea typeface="+mn-ea"/>
                <a:cs typeface="Times New Roman" panose="02020603050405020304" pitchFamily="18" charset="0"/>
              </a:defRPr>
            </a:pPr>
            <a:endParaRPr lang="en-US"/>
          </a:p>
        </c:txPr>
        <c:crossAx val="293070335"/>
        <c:crosses val="autoZero"/>
        <c:auto val="1"/>
        <c:lblAlgn val="ctr"/>
        <c:lblOffset val="100"/>
        <c:noMultiLvlLbl val="0"/>
      </c:catAx>
      <c:valAx>
        <c:axId val="2930703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accent2">
                    <a:lumMod val="50000"/>
                  </a:schemeClr>
                </a:solidFill>
                <a:latin typeface="Times New Roman" panose="02020603050405020304" pitchFamily="18" charset="0"/>
                <a:ea typeface="+mn-ea"/>
                <a:cs typeface="Times New Roman" panose="02020603050405020304" pitchFamily="18" charset="0"/>
              </a:defRPr>
            </a:pPr>
            <a:endParaRPr lang="en-US"/>
          </a:p>
        </c:txPr>
        <c:crossAx val="293077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[Historic_Nashville_City_Cemetery_Interments__1846-1979 (version 1).xlsb]Sheet11!PivotTable15</c:name>
    <c:fmtId val="72"/>
  </c:pivotSource>
  <c:chart>
    <c:title>
      <c:tx>
        <c:rich>
          <a:bodyPr rot="0" spcFirstLastPara="1" vertOverflow="ellipsis" vert="horz" wrap="square" anchor="ctr" anchorCtr="1"/>
          <a:lstStyle/>
          <a:p>
            <a:pPr>
              <a:defRPr sz="1800" b="1" i="0" u="none" strike="noStrike" kern="1200" baseline="0">
                <a:solidFill>
                  <a:schemeClr val="accent2">
                    <a:lumMod val="50000"/>
                  </a:schemeClr>
                </a:solidFill>
                <a:latin typeface="+mn-lt"/>
                <a:ea typeface="+mn-ea"/>
                <a:cs typeface="+mn-cs"/>
              </a:defRPr>
            </a:pPr>
            <a:r>
              <a:rPr lang="en-US" sz="1800">
                <a:solidFill>
                  <a:schemeClr val="accent2">
                    <a:lumMod val="50000"/>
                  </a:schemeClr>
                </a:solidFill>
                <a:latin typeface="Times New Roman" panose="02020603050405020304" pitchFamily="18" charset="0"/>
                <a:cs typeface="Times New Roman" panose="02020603050405020304" pitchFamily="18" charset="0"/>
              </a:rPr>
              <a:t>Top 10 Causes of Death in July</a:t>
            </a:r>
          </a:p>
        </c:rich>
      </c:tx>
      <c:layout>
        <c:manualLayout>
          <c:xMode val="edge"/>
          <c:yMode val="edge"/>
          <c:x val="0.31346621293145355"/>
          <c:y val="2.5968187265891632E-2"/>
        </c:manualLayout>
      </c:layout>
      <c:overlay val="1"/>
      <c:spPr>
        <a:noFill/>
        <a:ln>
          <a:noFill/>
        </a:ln>
        <a:effectLst/>
      </c:spPr>
      <c:txPr>
        <a:bodyPr rot="0" spcFirstLastPara="1" vertOverflow="ellipsis" vert="horz" wrap="square" anchor="ctr" anchorCtr="1"/>
        <a:lstStyle/>
        <a:p>
          <a:pPr>
            <a:defRPr sz="1800" b="1" i="0" u="none" strike="noStrike" kern="1200" baseline="0">
              <a:solidFill>
                <a:schemeClr val="accent2">
                  <a:lumMod val="50000"/>
                </a:schemeClr>
              </a:solidFill>
              <a:latin typeface="+mn-lt"/>
              <a:ea typeface="+mn-ea"/>
              <a:cs typeface="+mn-cs"/>
            </a:defRPr>
          </a:pPr>
          <a:endParaRPr lang="en-US"/>
        </a:p>
      </c:txPr>
    </c:title>
    <c:autoTitleDeleted val="0"/>
    <c:pivotFmts>
      <c:pivotFmt>
        <c:idx val="0"/>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tint val="96000"/>
                    <a:lumMod val="104000"/>
                  </a:schemeClr>
                </a:gs>
                <a:gs pos="100000">
                  <a:schemeClr val="accent1">
                    <a:shade val="98000"/>
                    <a:lumMod val="94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7.7121588532595306E-2"/>
          <c:y val="8.4484155464714869E-2"/>
          <c:w val="0.90505309952444568"/>
          <c:h val="0.68146977004360587"/>
        </c:manualLayout>
      </c:layout>
      <c:bar3DChart>
        <c:barDir val="col"/>
        <c:grouping val="stacked"/>
        <c:varyColors val="0"/>
        <c:ser>
          <c:idx val="0"/>
          <c:order val="0"/>
          <c:tx>
            <c:strRef>
              <c:f>Sheet11!$B$3</c:f>
              <c:strCache>
                <c:ptCount val="1"/>
                <c:pt idx="0">
                  <c:v>Total</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Sheet11!$A$4:$A$15</c:f>
              <c:multiLvlStrCache>
                <c:ptCount val="10"/>
                <c:lvl>
                  <c:pt idx="0">
                    <c:v>Brain Fever</c:v>
                  </c:pt>
                  <c:pt idx="1">
                    <c:v>Cholera</c:v>
                  </c:pt>
                  <c:pt idx="2">
                    <c:v>Complicated</c:v>
                  </c:pt>
                  <c:pt idx="3">
                    <c:v>Complication</c:v>
                  </c:pt>
                  <c:pt idx="4">
                    <c:v>Consumption</c:v>
                  </c:pt>
                  <c:pt idx="5">
                    <c:v>Flux</c:v>
                  </c:pt>
                  <c:pt idx="6">
                    <c:v>Hooping Cough</c:v>
                  </c:pt>
                  <c:pt idx="7">
                    <c:v>Old Age</c:v>
                  </c:pt>
                  <c:pt idx="8">
                    <c:v>Still Born</c:v>
                  </c:pt>
                  <c:pt idx="9">
                    <c:v>Teething</c:v>
                  </c:pt>
                </c:lvl>
                <c:lvl>
                  <c:pt idx="0">
                    <c:v>Jul</c:v>
                  </c:pt>
                </c:lvl>
              </c:multiLvlStrCache>
            </c:multiLvlStrRef>
          </c:cat>
          <c:val>
            <c:numRef>
              <c:f>Sheet11!$B$4:$B$15</c:f>
              <c:numCache>
                <c:formatCode>General</c:formatCode>
                <c:ptCount val="10"/>
                <c:pt idx="0">
                  <c:v>49</c:v>
                </c:pt>
                <c:pt idx="1">
                  <c:v>299</c:v>
                </c:pt>
                <c:pt idx="2">
                  <c:v>45</c:v>
                </c:pt>
                <c:pt idx="3">
                  <c:v>75</c:v>
                </c:pt>
                <c:pt idx="4">
                  <c:v>154</c:v>
                </c:pt>
                <c:pt idx="5">
                  <c:v>87</c:v>
                </c:pt>
                <c:pt idx="6">
                  <c:v>38</c:v>
                </c:pt>
                <c:pt idx="7">
                  <c:v>54</c:v>
                </c:pt>
                <c:pt idx="8">
                  <c:v>76</c:v>
                </c:pt>
                <c:pt idx="9">
                  <c:v>88</c:v>
                </c:pt>
              </c:numCache>
            </c:numRef>
          </c:val>
          <c:extLst>
            <c:ext xmlns:c16="http://schemas.microsoft.com/office/drawing/2014/chart" uri="{C3380CC4-5D6E-409C-BE32-E72D297353CC}">
              <c16:uniqueId val="{00000000-490C-4AF5-972C-D62244455E57}"/>
            </c:ext>
          </c:extLst>
        </c:ser>
        <c:dLbls>
          <c:showLegendKey val="0"/>
          <c:showVal val="1"/>
          <c:showCatName val="0"/>
          <c:showSerName val="0"/>
          <c:showPercent val="0"/>
          <c:showBubbleSize val="0"/>
        </c:dLbls>
        <c:gapWidth val="150"/>
        <c:shape val="box"/>
        <c:axId val="293077055"/>
        <c:axId val="293070335"/>
        <c:axId val="0"/>
      </c:bar3DChart>
      <c:catAx>
        <c:axId val="29307705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000" b="1" i="0" u="none" strike="noStrike" kern="1200" baseline="0">
                <a:solidFill>
                  <a:schemeClr val="accent2">
                    <a:lumMod val="50000"/>
                  </a:schemeClr>
                </a:solidFill>
                <a:latin typeface="Times New Roman" panose="02020603050405020304" pitchFamily="18" charset="0"/>
                <a:ea typeface="+mn-ea"/>
                <a:cs typeface="Times New Roman" panose="02020603050405020304" pitchFamily="18" charset="0"/>
              </a:defRPr>
            </a:pPr>
            <a:endParaRPr lang="en-US"/>
          </a:p>
        </c:txPr>
        <c:crossAx val="293070335"/>
        <c:crosses val="autoZero"/>
        <c:auto val="1"/>
        <c:lblAlgn val="ctr"/>
        <c:lblOffset val="100"/>
        <c:noMultiLvlLbl val="0"/>
      </c:catAx>
      <c:valAx>
        <c:axId val="2930703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accent2">
                    <a:lumMod val="50000"/>
                  </a:schemeClr>
                </a:solidFill>
                <a:latin typeface="+mn-lt"/>
                <a:ea typeface="+mn-ea"/>
                <a:cs typeface="+mn-cs"/>
              </a:defRPr>
            </a:pPr>
            <a:endParaRPr lang="en-US"/>
          </a:p>
        </c:txPr>
        <c:crossAx val="293077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[Historic_Nashville_City_Cemetery_Interments__1846-1979 (version 1).xlsb]Sheet11!PivotTable15</c:name>
    <c:fmtId val="81"/>
  </c:pivotSource>
  <c:chart>
    <c:title>
      <c:tx>
        <c:rich>
          <a:bodyPr rot="0" spcFirstLastPara="1" vertOverflow="ellipsis" vert="horz" wrap="square" anchor="ctr" anchorCtr="1"/>
          <a:lstStyle/>
          <a:p>
            <a:pPr>
              <a:defRPr sz="1800" b="1" i="0" u="none" strike="noStrike" kern="1200" baseline="0">
                <a:solidFill>
                  <a:schemeClr val="accent2">
                    <a:lumMod val="50000"/>
                  </a:schemeClr>
                </a:solidFill>
                <a:latin typeface="+mn-lt"/>
                <a:ea typeface="+mn-ea"/>
                <a:cs typeface="+mn-cs"/>
              </a:defRPr>
            </a:pPr>
            <a:r>
              <a:rPr lang="en-US" sz="1800" dirty="0">
                <a:solidFill>
                  <a:schemeClr val="accent2">
                    <a:lumMod val="50000"/>
                  </a:schemeClr>
                </a:solidFill>
                <a:latin typeface="Times New Roman" panose="02020603050405020304" pitchFamily="18" charset="0"/>
                <a:cs typeface="Times New Roman" panose="02020603050405020304" pitchFamily="18" charset="0"/>
              </a:rPr>
              <a:t>Top 10 Causes of Death in June</a:t>
            </a:r>
          </a:p>
        </c:rich>
      </c:tx>
      <c:layout>
        <c:manualLayout>
          <c:xMode val="edge"/>
          <c:yMode val="edge"/>
          <c:x val="0.31346621293145355"/>
          <c:y val="2.5968187265891632E-2"/>
        </c:manualLayout>
      </c:layout>
      <c:overlay val="1"/>
      <c:spPr>
        <a:noFill/>
        <a:ln>
          <a:noFill/>
        </a:ln>
        <a:effectLst/>
      </c:spPr>
      <c:txPr>
        <a:bodyPr rot="0" spcFirstLastPara="1" vertOverflow="ellipsis" vert="horz" wrap="square" anchor="ctr" anchorCtr="1"/>
        <a:lstStyle/>
        <a:p>
          <a:pPr>
            <a:defRPr sz="1800" b="1" i="0" u="none" strike="noStrike" kern="1200" baseline="0">
              <a:solidFill>
                <a:schemeClr val="accent2">
                  <a:lumMod val="50000"/>
                </a:schemeClr>
              </a:solidFill>
              <a:latin typeface="+mn-lt"/>
              <a:ea typeface="+mn-ea"/>
              <a:cs typeface="+mn-cs"/>
            </a:defRPr>
          </a:pPr>
          <a:endParaRPr lang="en-US"/>
        </a:p>
      </c:txPr>
    </c:title>
    <c:autoTitleDeleted val="0"/>
    <c:pivotFmts>
      <c:pivotFmt>
        <c:idx val="0"/>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tint val="96000"/>
                    <a:lumMod val="104000"/>
                  </a:schemeClr>
                </a:gs>
                <a:gs pos="100000">
                  <a:schemeClr val="accent1">
                    <a:shade val="98000"/>
                    <a:lumMod val="94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1415166473176573E-2"/>
          <c:y val="8.4484155464714869E-2"/>
          <c:w val="0.94361275692680568"/>
          <c:h val="0.7842145227223084"/>
        </c:manualLayout>
      </c:layout>
      <c:bar3DChart>
        <c:barDir val="col"/>
        <c:grouping val="stacked"/>
        <c:varyColors val="0"/>
        <c:ser>
          <c:idx val="0"/>
          <c:order val="0"/>
          <c:tx>
            <c:strRef>
              <c:f>Sheet11!$B$3</c:f>
              <c:strCache>
                <c:ptCount val="1"/>
                <c:pt idx="0">
                  <c:v>Total</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Sheet11!$A$4:$A$15</c:f>
              <c:multiLvlStrCache>
                <c:ptCount val="10"/>
                <c:lvl>
                  <c:pt idx="0">
                    <c:v>Cholera</c:v>
                  </c:pt>
                  <c:pt idx="1">
                    <c:v>Complicated</c:v>
                  </c:pt>
                  <c:pt idx="2">
                    <c:v>Complication</c:v>
                  </c:pt>
                  <c:pt idx="3">
                    <c:v>Consumption</c:v>
                  </c:pt>
                  <c:pt idx="4">
                    <c:v>Flux</c:v>
                  </c:pt>
                  <c:pt idx="5">
                    <c:v>Measles</c:v>
                  </c:pt>
                  <c:pt idx="6">
                    <c:v>Old Age</c:v>
                  </c:pt>
                  <c:pt idx="7">
                    <c:v>Still Born</c:v>
                  </c:pt>
                  <c:pt idx="8">
                    <c:v>Teethin</c:v>
                  </c:pt>
                  <c:pt idx="9">
                    <c:v>Teething</c:v>
                  </c:pt>
                </c:lvl>
                <c:lvl>
                  <c:pt idx="0">
                    <c:v>Jun</c:v>
                  </c:pt>
                </c:lvl>
              </c:multiLvlStrCache>
            </c:multiLvlStrRef>
          </c:cat>
          <c:val>
            <c:numRef>
              <c:f>Sheet11!$B$4:$B$15</c:f>
              <c:numCache>
                <c:formatCode>General</c:formatCode>
                <c:ptCount val="10"/>
                <c:pt idx="0">
                  <c:v>427</c:v>
                </c:pt>
                <c:pt idx="1">
                  <c:v>44</c:v>
                </c:pt>
                <c:pt idx="2">
                  <c:v>51</c:v>
                </c:pt>
                <c:pt idx="3">
                  <c:v>140</c:v>
                </c:pt>
                <c:pt idx="4">
                  <c:v>45</c:v>
                </c:pt>
                <c:pt idx="5">
                  <c:v>41</c:v>
                </c:pt>
                <c:pt idx="6">
                  <c:v>58</c:v>
                </c:pt>
                <c:pt idx="7">
                  <c:v>78</c:v>
                </c:pt>
                <c:pt idx="8">
                  <c:v>41</c:v>
                </c:pt>
                <c:pt idx="9">
                  <c:v>75</c:v>
                </c:pt>
              </c:numCache>
            </c:numRef>
          </c:val>
          <c:extLst>
            <c:ext xmlns:c16="http://schemas.microsoft.com/office/drawing/2014/chart" uri="{C3380CC4-5D6E-409C-BE32-E72D297353CC}">
              <c16:uniqueId val="{00000000-90C2-4921-8698-444F12D79C6B}"/>
            </c:ext>
          </c:extLst>
        </c:ser>
        <c:dLbls>
          <c:showLegendKey val="0"/>
          <c:showVal val="1"/>
          <c:showCatName val="0"/>
          <c:showSerName val="0"/>
          <c:showPercent val="0"/>
          <c:showBubbleSize val="0"/>
        </c:dLbls>
        <c:gapWidth val="150"/>
        <c:shape val="box"/>
        <c:axId val="293077055"/>
        <c:axId val="293070335"/>
        <c:axId val="0"/>
      </c:bar3DChart>
      <c:catAx>
        <c:axId val="29307705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accent2">
                    <a:lumMod val="50000"/>
                  </a:schemeClr>
                </a:solidFill>
                <a:latin typeface="+mn-lt"/>
                <a:ea typeface="+mn-ea"/>
                <a:cs typeface="+mn-cs"/>
              </a:defRPr>
            </a:pPr>
            <a:endParaRPr lang="en-US"/>
          </a:p>
        </c:txPr>
        <c:crossAx val="293070335"/>
        <c:crosses val="autoZero"/>
        <c:auto val="1"/>
        <c:lblAlgn val="ctr"/>
        <c:lblOffset val="100"/>
        <c:noMultiLvlLbl val="0"/>
      </c:catAx>
      <c:valAx>
        <c:axId val="2930703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accent2">
                    <a:lumMod val="50000"/>
                  </a:schemeClr>
                </a:solidFill>
                <a:latin typeface="+mn-lt"/>
                <a:ea typeface="+mn-ea"/>
                <a:cs typeface="+mn-cs"/>
              </a:defRPr>
            </a:pPr>
            <a:endParaRPr lang="en-US"/>
          </a:p>
        </c:txPr>
        <c:crossAx val="293077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[Historic_Nashville_City_Cemetery_Interments__1846-1979 (version 1).xlsb]Sheet11!PivotTable15</c:name>
    <c:fmtId val="87"/>
  </c:pivotSource>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a:latin typeface="Times New Roman" panose="02020603050405020304" pitchFamily="18" charset="0"/>
                <a:cs typeface="Times New Roman" panose="02020603050405020304" pitchFamily="18" charset="0"/>
              </a:rPr>
              <a:t>Top 10 Causes of Death in September</a:t>
            </a:r>
          </a:p>
        </c:rich>
      </c:tx>
      <c:layout>
        <c:manualLayout>
          <c:xMode val="edge"/>
          <c:yMode val="edge"/>
          <c:x val="0.31346621293145355"/>
          <c:y val="2.5968187265891632E-2"/>
        </c:manualLayout>
      </c:layout>
      <c:overlay val="1"/>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ivotFmts>
      <c:pivotFmt>
        <c:idx val="0"/>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tint val="96000"/>
                    <a:lumMod val="104000"/>
                  </a:schemeClr>
                </a:gs>
                <a:gs pos="100000">
                  <a:schemeClr val="accent1">
                    <a:shade val="98000"/>
                    <a:lumMod val="94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7.9432857214092781E-2"/>
          <c:y val="0.15489504286252859"/>
          <c:w val="0.90505309952444568"/>
          <c:h val="0.68146977004360587"/>
        </c:manualLayout>
      </c:layout>
      <c:bar3DChart>
        <c:barDir val="col"/>
        <c:grouping val="stacked"/>
        <c:varyColors val="0"/>
        <c:ser>
          <c:idx val="0"/>
          <c:order val="0"/>
          <c:tx>
            <c:strRef>
              <c:f>Sheet11!$B$3</c:f>
              <c:strCache>
                <c:ptCount val="1"/>
                <c:pt idx="0">
                  <c:v>Total</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0800" dist="38100" dir="5400000" rotWithShape="0">
                <a:srgbClr val="000000">
                  <a:alpha val="60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Sheet11!$A$4:$A$15</c:f>
              <c:multiLvlStrCache>
                <c:ptCount val="10"/>
                <c:lvl>
                  <c:pt idx="0">
                    <c:v>Brain Fever</c:v>
                  </c:pt>
                  <c:pt idx="1">
                    <c:v>Cholera</c:v>
                  </c:pt>
                  <c:pt idx="2">
                    <c:v>Complicated</c:v>
                  </c:pt>
                  <c:pt idx="3">
                    <c:v>Complication</c:v>
                  </c:pt>
                  <c:pt idx="4">
                    <c:v>Consumption</c:v>
                  </c:pt>
                  <c:pt idx="5">
                    <c:v>Flux</c:v>
                  </c:pt>
                  <c:pt idx="6">
                    <c:v>Old Age</c:v>
                  </c:pt>
                  <c:pt idx="7">
                    <c:v>Still Born</c:v>
                  </c:pt>
                  <c:pt idx="8">
                    <c:v>Teething</c:v>
                  </c:pt>
                  <c:pt idx="9">
                    <c:v>Typhoid Fever</c:v>
                  </c:pt>
                </c:lvl>
                <c:lvl>
                  <c:pt idx="0">
                    <c:v>Sep</c:v>
                  </c:pt>
                </c:lvl>
              </c:multiLvlStrCache>
            </c:multiLvlStrRef>
          </c:cat>
          <c:val>
            <c:numRef>
              <c:f>Sheet11!$B$4:$B$15</c:f>
              <c:numCache>
                <c:formatCode>General</c:formatCode>
                <c:ptCount val="10"/>
                <c:pt idx="0">
                  <c:v>27</c:v>
                </c:pt>
                <c:pt idx="1">
                  <c:v>328</c:v>
                </c:pt>
                <c:pt idx="2">
                  <c:v>25</c:v>
                </c:pt>
                <c:pt idx="3">
                  <c:v>30</c:v>
                </c:pt>
                <c:pt idx="4">
                  <c:v>136</c:v>
                </c:pt>
                <c:pt idx="5">
                  <c:v>71</c:v>
                </c:pt>
                <c:pt idx="6">
                  <c:v>44</c:v>
                </c:pt>
                <c:pt idx="7">
                  <c:v>62</c:v>
                </c:pt>
                <c:pt idx="8">
                  <c:v>51</c:v>
                </c:pt>
                <c:pt idx="9">
                  <c:v>32</c:v>
                </c:pt>
              </c:numCache>
            </c:numRef>
          </c:val>
          <c:extLst>
            <c:ext xmlns:c16="http://schemas.microsoft.com/office/drawing/2014/chart" uri="{C3380CC4-5D6E-409C-BE32-E72D297353CC}">
              <c16:uniqueId val="{00000000-AAEA-4879-8108-E73815EF579B}"/>
            </c:ext>
          </c:extLst>
        </c:ser>
        <c:dLbls>
          <c:showLegendKey val="0"/>
          <c:showVal val="1"/>
          <c:showCatName val="0"/>
          <c:showSerName val="0"/>
          <c:showPercent val="0"/>
          <c:showBubbleSize val="0"/>
        </c:dLbls>
        <c:gapWidth val="150"/>
        <c:shape val="box"/>
        <c:axId val="293077055"/>
        <c:axId val="293070335"/>
        <c:axId val="0"/>
      </c:bar3DChart>
      <c:catAx>
        <c:axId val="29307705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accent2">
                    <a:lumMod val="50000"/>
                  </a:schemeClr>
                </a:solidFill>
                <a:latin typeface="+mn-lt"/>
                <a:ea typeface="+mn-ea"/>
                <a:cs typeface="+mn-cs"/>
              </a:defRPr>
            </a:pPr>
            <a:endParaRPr lang="en-US"/>
          </a:p>
        </c:txPr>
        <c:crossAx val="293070335"/>
        <c:crosses val="autoZero"/>
        <c:auto val="1"/>
        <c:lblAlgn val="ctr"/>
        <c:lblOffset val="100"/>
        <c:noMultiLvlLbl val="0"/>
      </c:catAx>
      <c:valAx>
        <c:axId val="2930703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accent2">
                    <a:lumMod val="50000"/>
                  </a:schemeClr>
                </a:solidFill>
                <a:latin typeface="+mn-lt"/>
                <a:ea typeface="+mn-ea"/>
                <a:cs typeface="+mn-cs"/>
              </a:defRPr>
            </a:pPr>
            <a:endParaRPr lang="en-US"/>
          </a:p>
        </c:txPr>
        <c:crossAx val="293077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[Historic_Nashville_City_Cemetery_Interments__1846-1979 (version 1).xlsb]Sheet11!PivotTable15</c:name>
    <c:fmtId val="95"/>
  </c:pivotSource>
  <c:chart>
    <c:title>
      <c:tx>
        <c:rich>
          <a:bodyPr rot="0" spcFirstLastPara="1" vertOverflow="ellipsis" vert="horz" wrap="square" anchor="ctr" anchorCtr="1"/>
          <a:lstStyle/>
          <a:p>
            <a:pPr>
              <a:defRPr sz="24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sz="2400">
                <a:latin typeface="Times New Roman" panose="02020603050405020304" pitchFamily="18" charset="0"/>
                <a:cs typeface="Times New Roman" panose="02020603050405020304" pitchFamily="18" charset="0"/>
              </a:rPr>
              <a:t>Top 10 Causes of Death in March</a:t>
            </a:r>
          </a:p>
        </c:rich>
      </c:tx>
      <c:layout>
        <c:manualLayout>
          <c:xMode val="edge"/>
          <c:yMode val="edge"/>
          <c:x val="0.31346621293145355"/>
          <c:y val="2.5968187265891632E-2"/>
        </c:manualLayout>
      </c:layout>
      <c:overlay val="1"/>
      <c:spPr>
        <a:noFill/>
        <a:ln>
          <a:noFill/>
        </a:ln>
        <a:effectLst/>
      </c:spPr>
      <c:txPr>
        <a:bodyPr rot="0" spcFirstLastPara="1" vertOverflow="ellipsis" vert="horz" wrap="square" anchor="ctr" anchorCtr="1"/>
        <a:lstStyle/>
        <a:p>
          <a:pPr>
            <a:defRPr sz="24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ivotFmts>
      <c:pivotFmt>
        <c:idx val="0"/>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tint val="96000"/>
                    <a:lumMod val="104000"/>
                  </a:schemeClr>
                </a:gs>
                <a:gs pos="100000">
                  <a:schemeClr val="accent1">
                    <a:shade val="98000"/>
                    <a:lumMod val="94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7.7121619955577703E-2"/>
          <c:y val="8.4484158924749031E-2"/>
          <c:w val="0.90505309952444568"/>
          <c:h val="0.68146977004360587"/>
        </c:manualLayout>
      </c:layout>
      <c:bar3DChart>
        <c:barDir val="col"/>
        <c:grouping val="stacked"/>
        <c:varyColors val="0"/>
        <c:ser>
          <c:idx val="0"/>
          <c:order val="0"/>
          <c:tx>
            <c:strRef>
              <c:f>Sheet11!$B$3</c:f>
              <c:strCache>
                <c:ptCount val="1"/>
                <c:pt idx="0">
                  <c:v>Total</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0800" dist="38100" dir="5400000" rotWithShape="0">
                <a:srgbClr val="000000">
                  <a:alpha val="60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Sheet11!$A$4:$A$15</c:f>
              <c:multiLvlStrCache>
                <c:ptCount val="10"/>
                <c:lvl>
                  <c:pt idx="0">
                    <c:v>Cold</c:v>
                  </c:pt>
                  <c:pt idx="1">
                    <c:v>Complicated</c:v>
                  </c:pt>
                  <c:pt idx="2">
                    <c:v>Consumption</c:v>
                  </c:pt>
                  <c:pt idx="3">
                    <c:v>Dropsy</c:v>
                  </c:pt>
                  <c:pt idx="4">
                    <c:v>Measels</c:v>
                  </c:pt>
                  <c:pt idx="5">
                    <c:v>Measles</c:v>
                  </c:pt>
                  <c:pt idx="6">
                    <c:v>Old Age</c:v>
                  </c:pt>
                  <c:pt idx="7">
                    <c:v>Pneumonia</c:v>
                  </c:pt>
                  <c:pt idx="8">
                    <c:v>Small Pox</c:v>
                  </c:pt>
                  <c:pt idx="9">
                    <c:v>Still Born</c:v>
                  </c:pt>
                </c:lvl>
                <c:lvl>
                  <c:pt idx="0">
                    <c:v>Mar</c:v>
                  </c:pt>
                </c:lvl>
              </c:multiLvlStrCache>
            </c:multiLvlStrRef>
          </c:cat>
          <c:val>
            <c:numRef>
              <c:f>Sheet11!$B$4:$B$15</c:f>
              <c:numCache>
                <c:formatCode>General</c:formatCode>
                <c:ptCount val="10"/>
                <c:pt idx="0">
                  <c:v>53</c:v>
                </c:pt>
                <c:pt idx="1">
                  <c:v>28</c:v>
                </c:pt>
                <c:pt idx="2">
                  <c:v>175</c:v>
                </c:pt>
                <c:pt idx="3">
                  <c:v>32</c:v>
                </c:pt>
                <c:pt idx="4">
                  <c:v>46</c:v>
                </c:pt>
                <c:pt idx="5">
                  <c:v>31</c:v>
                </c:pt>
                <c:pt idx="6">
                  <c:v>58</c:v>
                </c:pt>
                <c:pt idx="7">
                  <c:v>96</c:v>
                </c:pt>
                <c:pt idx="8">
                  <c:v>33</c:v>
                </c:pt>
                <c:pt idx="9">
                  <c:v>80</c:v>
                </c:pt>
              </c:numCache>
            </c:numRef>
          </c:val>
          <c:extLst>
            <c:ext xmlns:c16="http://schemas.microsoft.com/office/drawing/2014/chart" uri="{C3380CC4-5D6E-409C-BE32-E72D297353CC}">
              <c16:uniqueId val="{00000000-DC3D-4E34-B634-B149B18BC900}"/>
            </c:ext>
          </c:extLst>
        </c:ser>
        <c:dLbls>
          <c:showLegendKey val="0"/>
          <c:showVal val="1"/>
          <c:showCatName val="0"/>
          <c:showSerName val="0"/>
          <c:showPercent val="0"/>
          <c:showBubbleSize val="0"/>
        </c:dLbls>
        <c:gapWidth val="150"/>
        <c:shape val="box"/>
        <c:axId val="293077055"/>
        <c:axId val="293070335"/>
        <c:axId val="0"/>
      </c:bar3DChart>
      <c:catAx>
        <c:axId val="29307705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293070335"/>
        <c:crosses val="autoZero"/>
        <c:auto val="1"/>
        <c:lblAlgn val="ctr"/>
        <c:lblOffset val="100"/>
        <c:noMultiLvlLbl val="0"/>
      </c:catAx>
      <c:valAx>
        <c:axId val="2930703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accent2">
                    <a:lumMod val="50000"/>
                  </a:schemeClr>
                </a:solidFill>
                <a:latin typeface="+mn-lt"/>
                <a:ea typeface="+mn-ea"/>
                <a:cs typeface="+mn-cs"/>
              </a:defRPr>
            </a:pPr>
            <a:endParaRPr lang="en-US"/>
          </a:p>
        </c:txPr>
        <c:crossAx val="293077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[Historic_Nashville_City_Cemetery_Interments__1846-1979 (version 1).xlsb]Sheet11!PivotTable15</c:name>
    <c:fmtId val="100"/>
  </c:pivotSource>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a:latin typeface="Times New Roman" panose="02020603050405020304" pitchFamily="18" charset="0"/>
                <a:cs typeface="Times New Roman" panose="02020603050405020304" pitchFamily="18" charset="0"/>
              </a:rPr>
              <a:t>Top 10 Causes of Death in August</a:t>
            </a:r>
          </a:p>
        </c:rich>
      </c:tx>
      <c:layout>
        <c:manualLayout>
          <c:xMode val="edge"/>
          <c:yMode val="edge"/>
          <c:x val="0.31476679573616978"/>
          <c:y val="1.2942224818744854E-2"/>
        </c:manualLayout>
      </c:layout>
      <c:overlay val="1"/>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ivotFmts>
      <c:pivotFmt>
        <c:idx val="0"/>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tint val="96000"/>
                    <a:lumMod val="104000"/>
                  </a:schemeClr>
                </a:gs>
                <a:gs pos="100000">
                  <a:schemeClr val="accent1">
                    <a:shade val="98000"/>
                    <a:lumMod val="94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7.7121588532595306E-2"/>
          <c:y val="8.4484155464714869E-2"/>
          <c:w val="0.90505309952444568"/>
          <c:h val="0.68146977004360587"/>
        </c:manualLayout>
      </c:layout>
      <c:bar3DChart>
        <c:barDir val="col"/>
        <c:grouping val="stacked"/>
        <c:varyColors val="0"/>
        <c:ser>
          <c:idx val="0"/>
          <c:order val="0"/>
          <c:tx>
            <c:strRef>
              <c:f>Sheet11!$B$3</c:f>
              <c:strCache>
                <c:ptCount val="1"/>
                <c:pt idx="0">
                  <c:v>Total</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0800" dist="38100" dir="5400000" rotWithShape="0">
                <a:srgbClr val="000000">
                  <a:alpha val="60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Sheet11!$A$4:$A$15</c:f>
              <c:multiLvlStrCache>
                <c:ptCount val="10"/>
                <c:lvl>
                  <c:pt idx="0">
                    <c:v>Brain Fever</c:v>
                  </c:pt>
                  <c:pt idx="1">
                    <c:v>Complicated</c:v>
                  </c:pt>
                  <c:pt idx="2">
                    <c:v>Complication</c:v>
                  </c:pt>
                  <c:pt idx="3">
                    <c:v>Consumption</c:v>
                  </c:pt>
                  <c:pt idx="4">
                    <c:v>Dropsy</c:v>
                  </c:pt>
                  <c:pt idx="5">
                    <c:v>Flux</c:v>
                  </c:pt>
                  <c:pt idx="6">
                    <c:v>Old Age</c:v>
                  </c:pt>
                  <c:pt idx="7">
                    <c:v>Still Born</c:v>
                  </c:pt>
                  <c:pt idx="8">
                    <c:v>Teething</c:v>
                  </c:pt>
                  <c:pt idx="9">
                    <c:v>Typhoid Fever</c:v>
                  </c:pt>
                </c:lvl>
                <c:lvl>
                  <c:pt idx="0">
                    <c:v>Aug</c:v>
                  </c:pt>
                </c:lvl>
              </c:multiLvlStrCache>
            </c:multiLvlStrRef>
          </c:cat>
          <c:val>
            <c:numRef>
              <c:f>Sheet11!$B$4:$B$15</c:f>
              <c:numCache>
                <c:formatCode>General</c:formatCode>
                <c:ptCount val="10"/>
                <c:pt idx="0">
                  <c:v>39</c:v>
                </c:pt>
                <c:pt idx="1">
                  <c:v>25</c:v>
                </c:pt>
                <c:pt idx="2">
                  <c:v>44</c:v>
                </c:pt>
                <c:pt idx="3">
                  <c:v>139</c:v>
                </c:pt>
                <c:pt idx="4">
                  <c:v>28</c:v>
                </c:pt>
                <c:pt idx="5">
                  <c:v>76</c:v>
                </c:pt>
                <c:pt idx="6">
                  <c:v>36</c:v>
                </c:pt>
                <c:pt idx="7">
                  <c:v>74</c:v>
                </c:pt>
                <c:pt idx="8">
                  <c:v>85</c:v>
                </c:pt>
                <c:pt idx="9">
                  <c:v>32</c:v>
                </c:pt>
              </c:numCache>
            </c:numRef>
          </c:val>
          <c:extLst>
            <c:ext xmlns:c16="http://schemas.microsoft.com/office/drawing/2014/chart" uri="{C3380CC4-5D6E-409C-BE32-E72D297353CC}">
              <c16:uniqueId val="{00000000-D575-43F5-ADE7-83E5DD2BA25B}"/>
            </c:ext>
          </c:extLst>
        </c:ser>
        <c:dLbls>
          <c:showLegendKey val="0"/>
          <c:showVal val="1"/>
          <c:showCatName val="0"/>
          <c:showSerName val="0"/>
          <c:showPercent val="0"/>
          <c:showBubbleSize val="0"/>
        </c:dLbls>
        <c:gapWidth val="150"/>
        <c:shape val="box"/>
        <c:axId val="293077055"/>
        <c:axId val="293070335"/>
        <c:axId val="0"/>
      </c:bar3DChart>
      <c:catAx>
        <c:axId val="29307705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293070335"/>
        <c:crosses val="autoZero"/>
        <c:auto val="1"/>
        <c:lblAlgn val="ctr"/>
        <c:lblOffset val="100"/>
        <c:noMultiLvlLbl val="0"/>
      </c:catAx>
      <c:valAx>
        <c:axId val="2930703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293077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[Historic_Nashville_City_Cemetery_Interments__1846-1979 (version 1).xlsb]Sheet11!PivotTable15</c:name>
    <c:fmtId val="107"/>
  </c:pivotSource>
  <c:chart>
    <c:title>
      <c:tx>
        <c:rich>
          <a:bodyPr rot="0" spcFirstLastPara="1" vertOverflow="ellipsis" vert="horz" wrap="square" anchor="ctr" anchorCtr="1"/>
          <a:lstStyle/>
          <a:p>
            <a:pPr>
              <a:defRPr sz="2400" b="1" i="0" u="none" strike="noStrike" kern="1200" baseline="0">
                <a:solidFill>
                  <a:schemeClr val="accent2">
                    <a:lumMod val="50000"/>
                  </a:schemeClr>
                </a:solidFill>
                <a:latin typeface="+mn-lt"/>
                <a:ea typeface="+mn-ea"/>
                <a:cs typeface="+mn-cs"/>
              </a:defRPr>
            </a:pPr>
            <a:r>
              <a:rPr lang="en-US" sz="2400">
                <a:solidFill>
                  <a:schemeClr val="accent2">
                    <a:lumMod val="50000"/>
                  </a:schemeClr>
                </a:solidFill>
                <a:latin typeface="Times New Roman" panose="02020603050405020304" pitchFamily="18" charset="0"/>
                <a:cs typeface="Times New Roman" panose="02020603050405020304" pitchFamily="18" charset="0"/>
              </a:rPr>
              <a:t>Total</a:t>
            </a:r>
            <a:r>
              <a:rPr lang="en-US" sz="2400" baseline="0">
                <a:solidFill>
                  <a:schemeClr val="accent2">
                    <a:lumMod val="50000"/>
                  </a:schemeClr>
                </a:solidFill>
                <a:latin typeface="Times New Roman" panose="02020603050405020304" pitchFamily="18" charset="0"/>
                <a:cs typeface="Times New Roman" panose="02020603050405020304" pitchFamily="18" charset="0"/>
              </a:rPr>
              <a:t> Causes of Death</a:t>
            </a:r>
            <a:endParaRPr lang="en-US" sz="2400">
              <a:solidFill>
                <a:schemeClr val="accent2">
                  <a:lumMod val="50000"/>
                </a:schemeClr>
              </a:solidFill>
              <a:latin typeface="Times New Roman" panose="02020603050405020304" pitchFamily="18" charset="0"/>
              <a:cs typeface="Times New Roman" panose="02020603050405020304" pitchFamily="18" charset="0"/>
            </a:endParaRPr>
          </a:p>
        </c:rich>
      </c:tx>
      <c:layout>
        <c:manualLayout>
          <c:xMode val="edge"/>
          <c:yMode val="edge"/>
          <c:x val="0.32318430640940204"/>
          <c:y val="1.8112836247647649E-2"/>
        </c:manualLayout>
      </c:layout>
      <c:overlay val="1"/>
      <c:spPr>
        <a:noFill/>
        <a:ln>
          <a:noFill/>
        </a:ln>
        <a:effectLst/>
      </c:spPr>
      <c:txPr>
        <a:bodyPr rot="0" spcFirstLastPara="1" vertOverflow="ellipsis" vert="horz" wrap="square" anchor="ctr" anchorCtr="1"/>
        <a:lstStyle/>
        <a:p>
          <a:pPr>
            <a:defRPr sz="2400" b="1" i="0" u="none" strike="noStrike" kern="1200" baseline="0">
              <a:solidFill>
                <a:schemeClr val="accent2">
                  <a:lumMod val="50000"/>
                </a:schemeClr>
              </a:solidFill>
              <a:latin typeface="+mn-lt"/>
              <a:ea typeface="+mn-ea"/>
              <a:cs typeface="+mn-cs"/>
            </a:defRPr>
          </a:pPr>
          <a:endParaRPr lang="en-US"/>
        </a:p>
      </c:txPr>
    </c:title>
    <c:autoTitleDeleted val="0"/>
    <c:pivotFmts>
      <c:pivotFmt>
        <c:idx val="0"/>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tint val="96000"/>
                    <a:lumMod val="104000"/>
                  </a:schemeClr>
                </a:gs>
                <a:gs pos="100000">
                  <a:schemeClr val="accent1">
                    <a:shade val="98000"/>
                    <a:lumMod val="94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7.7121588532595306E-2"/>
          <c:y val="8.4484155464714869E-2"/>
          <c:w val="0.90505309952444568"/>
          <c:h val="0.68146977004360587"/>
        </c:manualLayout>
      </c:layout>
      <c:bar3DChart>
        <c:barDir val="col"/>
        <c:grouping val="stacked"/>
        <c:varyColors val="0"/>
        <c:ser>
          <c:idx val="0"/>
          <c:order val="0"/>
          <c:tx>
            <c:strRef>
              <c:f>Sheet11!$B$3</c:f>
              <c:strCache>
                <c:ptCount val="1"/>
                <c:pt idx="0">
                  <c:v>Total</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Sheet11!$A$4:$A$14</c:f>
              <c:strCache>
                <c:ptCount val="10"/>
                <c:pt idx="0">
                  <c:v>Cholera</c:v>
                </c:pt>
                <c:pt idx="1">
                  <c:v>Cold</c:v>
                </c:pt>
                <c:pt idx="2">
                  <c:v>Complication</c:v>
                </c:pt>
                <c:pt idx="3">
                  <c:v>Consumption</c:v>
                </c:pt>
                <c:pt idx="4">
                  <c:v>Flux</c:v>
                </c:pt>
                <c:pt idx="5">
                  <c:v>Old Age</c:v>
                </c:pt>
                <c:pt idx="6">
                  <c:v>Pneumonia</c:v>
                </c:pt>
                <c:pt idx="7">
                  <c:v>Still Born</c:v>
                </c:pt>
                <c:pt idx="8">
                  <c:v>Teething</c:v>
                </c:pt>
                <c:pt idx="9">
                  <c:v>Typhoid Fever</c:v>
                </c:pt>
              </c:strCache>
            </c:strRef>
          </c:cat>
          <c:val>
            <c:numRef>
              <c:f>Sheet11!$B$4:$B$14</c:f>
              <c:numCache>
                <c:formatCode>General</c:formatCode>
                <c:ptCount val="10"/>
                <c:pt idx="0">
                  <c:v>1244</c:v>
                </c:pt>
                <c:pt idx="1">
                  <c:v>421</c:v>
                </c:pt>
                <c:pt idx="2">
                  <c:v>447</c:v>
                </c:pt>
                <c:pt idx="3">
                  <c:v>1765</c:v>
                </c:pt>
                <c:pt idx="4">
                  <c:v>469</c:v>
                </c:pt>
                <c:pt idx="5">
                  <c:v>609</c:v>
                </c:pt>
                <c:pt idx="6">
                  <c:v>516</c:v>
                </c:pt>
                <c:pt idx="7">
                  <c:v>851</c:v>
                </c:pt>
                <c:pt idx="8">
                  <c:v>412</c:v>
                </c:pt>
                <c:pt idx="9">
                  <c:v>312</c:v>
                </c:pt>
              </c:numCache>
            </c:numRef>
          </c:val>
          <c:extLst>
            <c:ext xmlns:c16="http://schemas.microsoft.com/office/drawing/2014/chart" uri="{C3380CC4-5D6E-409C-BE32-E72D297353CC}">
              <c16:uniqueId val="{00000000-9F64-4952-AB71-AA05BEF1BD22}"/>
            </c:ext>
          </c:extLst>
        </c:ser>
        <c:dLbls>
          <c:showLegendKey val="0"/>
          <c:showVal val="1"/>
          <c:showCatName val="0"/>
          <c:showSerName val="0"/>
          <c:showPercent val="0"/>
          <c:showBubbleSize val="0"/>
        </c:dLbls>
        <c:gapWidth val="150"/>
        <c:shape val="box"/>
        <c:axId val="293077055"/>
        <c:axId val="293070335"/>
        <c:axId val="0"/>
      </c:bar3DChart>
      <c:catAx>
        <c:axId val="29307705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accent2">
                    <a:lumMod val="50000"/>
                  </a:schemeClr>
                </a:solidFill>
                <a:latin typeface="Times New Roman" panose="02020603050405020304" pitchFamily="18" charset="0"/>
                <a:ea typeface="+mn-ea"/>
                <a:cs typeface="Times New Roman" panose="02020603050405020304" pitchFamily="18" charset="0"/>
              </a:defRPr>
            </a:pPr>
            <a:endParaRPr lang="en-US"/>
          </a:p>
        </c:txPr>
        <c:crossAx val="293070335"/>
        <c:crosses val="autoZero"/>
        <c:auto val="1"/>
        <c:lblAlgn val="ctr"/>
        <c:lblOffset val="100"/>
        <c:noMultiLvlLbl val="0"/>
      </c:catAx>
      <c:valAx>
        <c:axId val="2930703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accent2">
                    <a:lumMod val="50000"/>
                  </a:schemeClr>
                </a:solidFill>
                <a:latin typeface="Times New Roman" panose="02020603050405020304" pitchFamily="18" charset="0"/>
                <a:ea typeface="+mn-ea"/>
                <a:cs typeface="Times New Roman" panose="02020603050405020304" pitchFamily="18" charset="0"/>
              </a:defRPr>
            </a:pPr>
            <a:endParaRPr lang="en-US"/>
          </a:p>
        </c:txPr>
        <c:crossAx val="293077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Reversed" id="21">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colors5.xml><?xml version="1.0" encoding="utf-8"?>
<cs:colorStyle xmlns:cs="http://schemas.microsoft.com/office/drawing/2012/chartStyle" xmlns:a="http://schemas.openxmlformats.org/drawingml/2006/main" meth="withinLinearReversed" id="21">
  <a:schemeClr val="accent1"/>
</cs:colorStyle>
</file>

<file path=ppt/charts/colors6.xml><?xml version="1.0" encoding="utf-8"?>
<cs:colorStyle xmlns:cs="http://schemas.microsoft.com/office/drawing/2012/chartStyle" xmlns:a="http://schemas.openxmlformats.org/drawingml/2006/main" meth="withinLinear" id="14">
  <a:schemeClr val="accent1"/>
</cs:colorStyle>
</file>

<file path=ppt/charts/colors7.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C1EAB4-A662-4DEE-85AC-461C0AF14689}" type="datetimeFigureOut">
              <a:rPr lang="en-US" smtClean="0"/>
              <a:t>9/25/2025</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2814930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C1EAB4-A662-4DEE-85AC-461C0AF14689}" type="datetimeFigureOut">
              <a:rPr lang="en-US" smtClean="0"/>
              <a:t>9/25/2025</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3784234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C1EAB4-A662-4DEE-85AC-461C0AF14689}" type="datetimeFigureOut">
              <a:rPr lang="en-US" smtClean="0"/>
              <a:t>9/25/2025</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18007D2-0F43-4494-91DD-9276037804AC}"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1351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0C1EAB4-A662-4DEE-85AC-461C0AF14689}" type="datetimeFigureOut">
              <a:rPr lang="en-US" smtClean="0"/>
              <a:t>9/25/2025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1676896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0C1EAB4-A662-4DEE-85AC-461C0AF14689}" type="datetimeFigureOut">
              <a:rPr lang="en-US" smtClean="0"/>
              <a:t>9/25/2025</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18007D2-0F43-4494-91DD-9276037804AC}"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3209021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0C1EAB4-A662-4DEE-85AC-461C0AF14689}" type="datetimeFigureOut">
              <a:rPr lang="en-US" smtClean="0"/>
              <a:t>9/25/2025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9594833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C1EAB4-A662-4DEE-85AC-461C0AF14689}" type="datetimeFigureOut">
              <a:rPr lang="en-US" smtClean="0"/>
              <a:t>9/25/2025</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3860710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C1EAB4-A662-4DEE-85AC-461C0AF14689}" type="datetimeFigureOut">
              <a:rPr lang="en-US" smtClean="0"/>
              <a:t>9/25/2025</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437433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C1EAB4-A662-4DEE-85AC-461C0AF14689}" type="datetimeFigureOut">
              <a:rPr lang="en-US" smtClean="0"/>
              <a:t>9/25/2025</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3228769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C1EAB4-A662-4DEE-85AC-461C0AF14689}" type="datetimeFigureOut">
              <a:rPr lang="en-US" smtClean="0"/>
              <a:t>9/25/2025</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2663655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C1EAB4-A662-4DEE-85AC-461C0AF14689}" type="datetimeFigureOut">
              <a:rPr lang="en-US" smtClean="0"/>
              <a:t>9/25/2025</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1597566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C1EAB4-A662-4DEE-85AC-461C0AF14689}" type="datetimeFigureOut">
              <a:rPr lang="en-US" smtClean="0"/>
              <a:t>9/25/2025</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2293241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C1EAB4-A662-4DEE-85AC-461C0AF14689}" type="datetimeFigureOut">
              <a:rPr lang="en-US" smtClean="0"/>
              <a:t>9/25/2025</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3111946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C1EAB4-A662-4DEE-85AC-461C0AF14689}" type="datetimeFigureOut">
              <a:rPr lang="en-US" smtClean="0"/>
              <a:t>9/25/2025</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3975560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0C1EAB4-A662-4DEE-85AC-461C0AF14689}" type="datetimeFigureOut">
              <a:rPr lang="en-US" smtClean="0"/>
              <a:t>9/25/2025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2363775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0C1EAB4-A662-4DEE-85AC-461C0AF14689}" type="datetimeFigureOut">
              <a:rPr lang="en-US" smtClean="0"/>
              <a:t>9/25/2025</a:t>
            </a:fld>
            <a:endParaRPr lang="en-US"/>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18007D2-0F43-4494-91DD-9276037804AC}" type="slidenum">
              <a:rPr lang="en-US" smtClean="0"/>
              <a:t>‹#›</a:t>
            </a:fld>
            <a:endParaRPr lang="en-US"/>
          </a:p>
        </p:txBody>
      </p:sp>
    </p:spTree>
    <p:extLst>
      <p:ext uri="{BB962C8B-B14F-4D97-AF65-F5344CB8AC3E}">
        <p14:creationId xmlns:p14="http://schemas.microsoft.com/office/powerpoint/2010/main" val="1831556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10C1EAB4-A662-4DEE-85AC-461C0AF14689}" type="datetimeFigureOut">
              <a:rPr lang="en-US" smtClean="0"/>
              <a:t>9/25/2025</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18007D2-0F43-4494-91DD-9276037804AC}" type="slidenum">
              <a:rPr lang="en-US" smtClean="0"/>
              <a:t>‹#›</a:t>
            </a:fld>
            <a:endParaRPr lang="en-US"/>
          </a:p>
        </p:txBody>
      </p:sp>
    </p:spTree>
    <p:extLst>
      <p:ext uri="{BB962C8B-B14F-4D97-AF65-F5344CB8AC3E}">
        <p14:creationId xmlns:p14="http://schemas.microsoft.com/office/powerpoint/2010/main" val="2602161951"/>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5" name="Rectangle 84">
            <a:extLst>
              <a:ext uri="{FF2B5EF4-FFF2-40B4-BE49-F238E27FC236}">
                <a16:creationId xmlns:a16="http://schemas.microsoft.com/office/drawing/2014/main" id="{34542078-E6A8-432D-8A8B-24604A3A5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3D numbers in white and orange">
            <a:extLst>
              <a:ext uri="{FF2B5EF4-FFF2-40B4-BE49-F238E27FC236}">
                <a16:creationId xmlns:a16="http://schemas.microsoft.com/office/drawing/2014/main" id="{341441B4-2593-2550-C5BB-1E7BF989EAFB}"/>
              </a:ext>
            </a:extLst>
          </p:cNvPr>
          <p:cNvPicPr>
            <a:picLocks noChangeAspect="1"/>
          </p:cNvPicPr>
          <p:nvPr/>
        </p:nvPicPr>
        <p:blipFill>
          <a:blip r:embed="rId2">
            <a:duotone>
              <a:schemeClr val="bg2">
                <a:shade val="45000"/>
                <a:satMod val="135000"/>
              </a:schemeClr>
              <a:prstClr val="white"/>
            </a:duotone>
            <a:alphaModFix amt="40000"/>
          </a:blip>
          <a:srcRect/>
          <a:stretch>
            <a:fillRect/>
          </a:stretch>
        </p:blipFill>
        <p:spPr>
          <a:xfrm>
            <a:off x="20" y="86274"/>
            <a:ext cx="12191980" cy="6857990"/>
          </a:xfrm>
          <a:prstGeom prst="rect">
            <a:avLst/>
          </a:prstGeom>
        </p:spPr>
      </p:pic>
      <p:grpSp>
        <p:nvGrpSpPr>
          <p:cNvPr id="87" name="Group 86">
            <a:extLst>
              <a:ext uri="{FF2B5EF4-FFF2-40B4-BE49-F238E27FC236}">
                <a16:creationId xmlns:a16="http://schemas.microsoft.com/office/drawing/2014/main" id="{A4E48887-9270-4938-917C-2297B0C115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88" name="Freeform 11">
              <a:extLst>
                <a:ext uri="{FF2B5EF4-FFF2-40B4-BE49-F238E27FC236}">
                  <a16:creationId xmlns:a16="http://schemas.microsoft.com/office/drawing/2014/main" id="{5E97A4B5-D696-4FFB-96EC-3969211AC6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txBody>
            <a:bodyPr/>
            <a:lstStyle/>
            <a:p>
              <a:endParaRPr lang="en-US"/>
            </a:p>
          </p:txBody>
        </p:sp>
        <p:sp>
          <p:nvSpPr>
            <p:cNvPr id="89" name="Freeform 12">
              <a:extLst>
                <a:ext uri="{FF2B5EF4-FFF2-40B4-BE49-F238E27FC236}">
                  <a16:creationId xmlns:a16="http://schemas.microsoft.com/office/drawing/2014/main" id="{F4247FDA-9D72-4A20-A953-DB75522DB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txBody>
            <a:bodyPr/>
            <a:lstStyle/>
            <a:p>
              <a:endParaRPr lang="en-US"/>
            </a:p>
          </p:txBody>
        </p:sp>
        <p:sp>
          <p:nvSpPr>
            <p:cNvPr id="90" name="Freeform 13">
              <a:extLst>
                <a:ext uri="{FF2B5EF4-FFF2-40B4-BE49-F238E27FC236}">
                  <a16:creationId xmlns:a16="http://schemas.microsoft.com/office/drawing/2014/main" id="{178119CE-10A3-403E-B327-39FD33628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txBody>
            <a:bodyPr/>
            <a:lstStyle/>
            <a:p>
              <a:endParaRPr lang="en-US"/>
            </a:p>
          </p:txBody>
        </p:sp>
        <p:sp>
          <p:nvSpPr>
            <p:cNvPr id="91" name="Freeform 14">
              <a:extLst>
                <a:ext uri="{FF2B5EF4-FFF2-40B4-BE49-F238E27FC236}">
                  <a16:creationId xmlns:a16="http://schemas.microsoft.com/office/drawing/2014/main" id="{BF9051C7-DAAA-4503-B8B3-2FDE0E055B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txBody>
            <a:bodyPr/>
            <a:lstStyle/>
            <a:p>
              <a:endParaRPr lang="en-US"/>
            </a:p>
          </p:txBody>
        </p:sp>
        <p:sp>
          <p:nvSpPr>
            <p:cNvPr id="92" name="Freeform 15">
              <a:extLst>
                <a:ext uri="{FF2B5EF4-FFF2-40B4-BE49-F238E27FC236}">
                  <a16:creationId xmlns:a16="http://schemas.microsoft.com/office/drawing/2014/main" id="{4B7EA962-12FB-487A-B341-0A6DE77E51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txBody>
            <a:bodyPr/>
            <a:lstStyle/>
            <a:p>
              <a:endParaRPr lang="en-US"/>
            </a:p>
          </p:txBody>
        </p:sp>
        <p:sp>
          <p:nvSpPr>
            <p:cNvPr id="93" name="Freeform 16">
              <a:extLst>
                <a:ext uri="{FF2B5EF4-FFF2-40B4-BE49-F238E27FC236}">
                  <a16:creationId xmlns:a16="http://schemas.microsoft.com/office/drawing/2014/main" id="{3610D4C8-EFBD-414C-8846-54C5698FB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txBody>
            <a:bodyPr/>
            <a:lstStyle/>
            <a:p>
              <a:endParaRPr lang="en-US"/>
            </a:p>
          </p:txBody>
        </p:sp>
        <p:sp>
          <p:nvSpPr>
            <p:cNvPr id="94" name="Freeform 17">
              <a:extLst>
                <a:ext uri="{FF2B5EF4-FFF2-40B4-BE49-F238E27FC236}">
                  <a16:creationId xmlns:a16="http://schemas.microsoft.com/office/drawing/2014/main" id="{C21E675F-1DAB-4885-B9DA-AB4632E51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txBody>
            <a:bodyPr/>
            <a:lstStyle/>
            <a:p>
              <a:endParaRPr lang="en-US"/>
            </a:p>
          </p:txBody>
        </p:sp>
        <p:sp>
          <p:nvSpPr>
            <p:cNvPr id="95" name="Freeform 18">
              <a:extLst>
                <a:ext uri="{FF2B5EF4-FFF2-40B4-BE49-F238E27FC236}">
                  <a16:creationId xmlns:a16="http://schemas.microsoft.com/office/drawing/2014/main" id="{7FE17559-57E1-41D8-9A82-52F0E1EC84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txBody>
            <a:bodyPr/>
            <a:lstStyle/>
            <a:p>
              <a:endParaRPr lang="en-US"/>
            </a:p>
          </p:txBody>
        </p:sp>
        <p:sp>
          <p:nvSpPr>
            <p:cNvPr id="96" name="Freeform 19">
              <a:extLst>
                <a:ext uri="{FF2B5EF4-FFF2-40B4-BE49-F238E27FC236}">
                  <a16:creationId xmlns:a16="http://schemas.microsoft.com/office/drawing/2014/main" id="{4D6BE54E-E15B-4BF7-AE9B-CA850E4C7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txBody>
            <a:bodyPr/>
            <a:lstStyle/>
            <a:p>
              <a:endParaRPr lang="en-US"/>
            </a:p>
          </p:txBody>
        </p:sp>
        <p:sp>
          <p:nvSpPr>
            <p:cNvPr id="97" name="Freeform 20">
              <a:extLst>
                <a:ext uri="{FF2B5EF4-FFF2-40B4-BE49-F238E27FC236}">
                  <a16:creationId xmlns:a16="http://schemas.microsoft.com/office/drawing/2014/main" id="{C8CF1FE0-6D44-40D4-BC9E-2D2BAAC0F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txBody>
            <a:bodyPr/>
            <a:lstStyle/>
            <a:p>
              <a:endParaRPr lang="en-US"/>
            </a:p>
          </p:txBody>
        </p:sp>
        <p:sp>
          <p:nvSpPr>
            <p:cNvPr id="98" name="Freeform 21">
              <a:extLst>
                <a:ext uri="{FF2B5EF4-FFF2-40B4-BE49-F238E27FC236}">
                  <a16:creationId xmlns:a16="http://schemas.microsoft.com/office/drawing/2014/main" id="{4D8CD99F-0D63-4EC0-9E69-33C935AA9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txBody>
            <a:bodyPr/>
            <a:lstStyle/>
            <a:p>
              <a:endParaRPr lang="en-US"/>
            </a:p>
          </p:txBody>
        </p:sp>
        <p:sp>
          <p:nvSpPr>
            <p:cNvPr id="99" name="Freeform 22">
              <a:extLst>
                <a:ext uri="{FF2B5EF4-FFF2-40B4-BE49-F238E27FC236}">
                  <a16:creationId xmlns:a16="http://schemas.microsoft.com/office/drawing/2014/main" id="{2D1B0E6D-2301-4B85-87D9-2600A123F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txBody>
            <a:bodyPr/>
            <a:lstStyle/>
            <a:p>
              <a:endParaRPr lang="en-US"/>
            </a:p>
          </p:txBody>
        </p:sp>
      </p:grpSp>
      <p:sp>
        <p:nvSpPr>
          <p:cNvPr id="2" name="Title 1">
            <a:extLst>
              <a:ext uri="{FF2B5EF4-FFF2-40B4-BE49-F238E27FC236}">
                <a16:creationId xmlns:a16="http://schemas.microsoft.com/office/drawing/2014/main" id="{8EBA65E5-2118-CC78-A099-05A08BA3C2B1}"/>
              </a:ext>
            </a:extLst>
          </p:cNvPr>
          <p:cNvSpPr>
            <a:spLocks noGrp="1"/>
          </p:cNvSpPr>
          <p:nvPr>
            <p:ph type="ctrTitle"/>
          </p:nvPr>
        </p:nvSpPr>
        <p:spPr>
          <a:xfrm>
            <a:off x="2589213" y="2514600"/>
            <a:ext cx="8915399" cy="2262781"/>
          </a:xfrm>
        </p:spPr>
        <p:txBody>
          <a:bodyPr>
            <a:normAutofit/>
          </a:bodyPr>
          <a:lstStyle/>
          <a:p>
            <a:pPr>
              <a:lnSpc>
                <a:spcPct val="90000"/>
              </a:lnSpc>
            </a:pPr>
            <a:r>
              <a:rPr lang="en-US" sz="4800" dirty="0">
                <a:solidFill>
                  <a:schemeClr val="accent1">
                    <a:lumMod val="50000"/>
                  </a:schemeClr>
                </a:solidFill>
              </a:rPr>
              <a:t>Which month had the highest number of deaths buried at the Nashville City Cemetery? </a:t>
            </a:r>
          </a:p>
        </p:txBody>
      </p:sp>
      <p:grpSp>
        <p:nvGrpSpPr>
          <p:cNvPr id="101" name="Group 100">
            <a:extLst>
              <a:ext uri="{FF2B5EF4-FFF2-40B4-BE49-F238E27FC236}">
                <a16:creationId xmlns:a16="http://schemas.microsoft.com/office/drawing/2014/main" id="{C9FB5BCB-55FF-44E8-B475-CB515D39DE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02" name="Freeform 27">
              <a:extLst>
                <a:ext uri="{FF2B5EF4-FFF2-40B4-BE49-F238E27FC236}">
                  <a16:creationId xmlns:a16="http://schemas.microsoft.com/office/drawing/2014/main" id="{842B4885-EC21-455B-8A5B-7CDE2D30F9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txBody>
            <a:bodyPr/>
            <a:lstStyle/>
            <a:p>
              <a:endParaRPr lang="en-US"/>
            </a:p>
          </p:txBody>
        </p:sp>
        <p:sp>
          <p:nvSpPr>
            <p:cNvPr id="103" name="Freeform 28">
              <a:extLst>
                <a:ext uri="{FF2B5EF4-FFF2-40B4-BE49-F238E27FC236}">
                  <a16:creationId xmlns:a16="http://schemas.microsoft.com/office/drawing/2014/main" id="{CE92F8D5-5207-478F-9179-D21A5D86C3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txBody>
            <a:bodyPr/>
            <a:lstStyle/>
            <a:p>
              <a:endParaRPr lang="en-US"/>
            </a:p>
          </p:txBody>
        </p:sp>
        <p:sp>
          <p:nvSpPr>
            <p:cNvPr id="104" name="Freeform 29">
              <a:extLst>
                <a:ext uri="{FF2B5EF4-FFF2-40B4-BE49-F238E27FC236}">
                  <a16:creationId xmlns:a16="http://schemas.microsoft.com/office/drawing/2014/main" id="{4C8A7AE2-A784-4F54-9BF4-F4EB9C5368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txBody>
            <a:bodyPr/>
            <a:lstStyle/>
            <a:p>
              <a:endParaRPr lang="en-US"/>
            </a:p>
          </p:txBody>
        </p:sp>
        <p:sp>
          <p:nvSpPr>
            <p:cNvPr id="105" name="Freeform 30">
              <a:extLst>
                <a:ext uri="{FF2B5EF4-FFF2-40B4-BE49-F238E27FC236}">
                  <a16:creationId xmlns:a16="http://schemas.microsoft.com/office/drawing/2014/main" id="{AEAB3670-1604-4BFA-B67E-36C910957A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txBody>
            <a:bodyPr/>
            <a:lstStyle/>
            <a:p>
              <a:endParaRPr lang="en-US"/>
            </a:p>
          </p:txBody>
        </p:sp>
        <p:sp>
          <p:nvSpPr>
            <p:cNvPr id="106" name="Freeform 31">
              <a:extLst>
                <a:ext uri="{FF2B5EF4-FFF2-40B4-BE49-F238E27FC236}">
                  <a16:creationId xmlns:a16="http://schemas.microsoft.com/office/drawing/2014/main" id="{FBA6345B-00E7-445F-9ED1-912D336F7E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txBody>
            <a:bodyPr/>
            <a:lstStyle/>
            <a:p>
              <a:endParaRPr lang="en-US"/>
            </a:p>
          </p:txBody>
        </p:sp>
        <p:sp>
          <p:nvSpPr>
            <p:cNvPr id="107" name="Freeform 32">
              <a:extLst>
                <a:ext uri="{FF2B5EF4-FFF2-40B4-BE49-F238E27FC236}">
                  <a16:creationId xmlns:a16="http://schemas.microsoft.com/office/drawing/2014/main" id="{A71B4879-E81B-4A29-9124-003FE383B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txBody>
            <a:bodyPr/>
            <a:lstStyle/>
            <a:p>
              <a:endParaRPr lang="en-US"/>
            </a:p>
          </p:txBody>
        </p:sp>
        <p:sp>
          <p:nvSpPr>
            <p:cNvPr id="108" name="Freeform 33">
              <a:extLst>
                <a:ext uri="{FF2B5EF4-FFF2-40B4-BE49-F238E27FC236}">
                  <a16:creationId xmlns:a16="http://schemas.microsoft.com/office/drawing/2014/main" id="{18C79535-6DB6-4370-B6AD-61618DEC2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txBody>
            <a:bodyPr/>
            <a:lstStyle/>
            <a:p>
              <a:endParaRPr lang="en-US"/>
            </a:p>
          </p:txBody>
        </p:sp>
        <p:sp>
          <p:nvSpPr>
            <p:cNvPr id="109" name="Freeform 34">
              <a:extLst>
                <a:ext uri="{FF2B5EF4-FFF2-40B4-BE49-F238E27FC236}">
                  <a16:creationId xmlns:a16="http://schemas.microsoft.com/office/drawing/2014/main" id="{592032C5-4D35-44F8-839E-268D55CBCC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txBody>
            <a:bodyPr/>
            <a:lstStyle/>
            <a:p>
              <a:endParaRPr lang="en-US"/>
            </a:p>
          </p:txBody>
        </p:sp>
        <p:sp>
          <p:nvSpPr>
            <p:cNvPr id="110" name="Freeform 35">
              <a:extLst>
                <a:ext uri="{FF2B5EF4-FFF2-40B4-BE49-F238E27FC236}">
                  <a16:creationId xmlns:a16="http://schemas.microsoft.com/office/drawing/2014/main" id="{DDE5CD19-C4AD-4E06-AB6B-4D7CC554F6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txBody>
            <a:bodyPr/>
            <a:lstStyle/>
            <a:p>
              <a:endParaRPr lang="en-US"/>
            </a:p>
          </p:txBody>
        </p:sp>
        <p:sp>
          <p:nvSpPr>
            <p:cNvPr id="111" name="Freeform 36">
              <a:extLst>
                <a:ext uri="{FF2B5EF4-FFF2-40B4-BE49-F238E27FC236}">
                  <a16:creationId xmlns:a16="http://schemas.microsoft.com/office/drawing/2014/main" id="{9767786B-D368-4A7A-A045-B98239B13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txBody>
            <a:bodyPr/>
            <a:lstStyle/>
            <a:p>
              <a:endParaRPr lang="en-US"/>
            </a:p>
          </p:txBody>
        </p:sp>
        <p:sp>
          <p:nvSpPr>
            <p:cNvPr id="112" name="Freeform 37">
              <a:extLst>
                <a:ext uri="{FF2B5EF4-FFF2-40B4-BE49-F238E27FC236}">
                  <a16:creationId xmlns:a16="http://schemas.microsoft.com/office/drawing/2014/main" id="{7B496475-025E-42C3-B075-3AF1731E3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txBody>
            <a:bodyPr/>
            <a:lstStyle/>
            <a:p>
              <a:endParaRPr lang="en-US"/>
            </a:p>
          </p:txBody>
        </p:sp>
        <p:sp>
          <p:nvSpPr>
            <p:cNvPr id="113" name="Freeform 38">
              <a:extLst>
                <a:ext uri="{FF2B5EF4-FFF2-40B4-BE49-F238E27FC236}">
                  <a16:creationId xmlns:a16="http://schemas.microsoft.com/office/drawing/2014/main" id="{148AF32A-DFE9-4CA7-9CFE-945ED38C7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txBody>
            <a:bodyPr/>
            <a:lstStyle/>
            <a:p>
              <a:endParaRPr lang="en-US"/>
            </a:p>
          </p:txBody>
        </p:sp>
      </p:grpSp>
      <p:sp>
        <p:nvSpPr>
          <p:cNvPr id="115" name="Rectangle 114">
            <a:extLst>
              <a:ext uri="{FF2B5EF4-FFF2-40B4-BE49-F238E27FC236}">
                <a16:creationId xmlns:a16="http://schemas.microsoft.com/office/drawing/2014/main" id="{B2AA32FB-B608-41B6-8760-AA1367392C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7" name="Freeform 33">
            <a:extLst>
              <a:ext uri="{FF2B5EF4-FFF2-40B4-BE49-F238E27FC236}">
                <a16:creationId xmlns:a16="http://schemas.microsoft.com/office/drawing/2014/main" id="{BCEEA0D8-22D2-4E96-ABCB-99344CEBC0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lstStyle/>
          <a:p>
            <a:endParaRPr lang="en-US"/>
          </a:p>
        </p:txBody>
      </p:sp>
    </p:spTree>
    <p:extLst>
      <p:ext uri="{BB962C8B-B14F-4D97-AF65-F5344CB8AC3E}">
        <p14:creationId xmlns:p14="http://schemas.microsoft.com/office/powerpoint/2010/main" val="2740356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13D3216-72F1-7DEF-C064-B64E73DF5B0E}"/>
              </a:ext>
            </a:extLst>
          </p:cNvPr>
          <p:cNvSpPr>
            <a:spLocks noGrp="1"/>
          </p:cNvSpPr>
          <p:nvPr>
            <p:ph type="body" sz="half" idx="2"/>
          </p:nvPr>
        </p:nvSpPr>
        <p:spPr>
          <a:xfrm>
            <a:off x="2104846" y="4833257"/>
            <a:ext cx="9399768" cy="1027793"/>
          </a:xfrm>
        </p:spPr>
        <p:txBody>
          <a:bodyPr>
            <a:normAutofit fontScale="92500"/>
          </a:bodyPr>
          <a:lstStyle/>
          <a:p>
            <a:pPr algn="ctr"/>
            <a:r>
              <a:rPr lang="en-US" sz="2000" dirty="0">
                <a:solidFill>
                  <a:schemeClr val="accent2">
                    <a:lumMod val="50000"/>
                  </a:schemeClr>
                </a:solidFill>
                <a:latin typeface="Times New Roman" panose="02020603050405020304" pitchFamily="18" charset="0"/>
                <a:cs typeface="Times New Roman" panose="02020603050405020304" pitchFamily="18" charset="0"/>
              </a:rPr>
              <a:t>While analyzing the dataset, I observed that deaths were more frequent during the warmer months, particularly in March, June, July, August, and September. This could be because warmer weathers tend to increase bacterial growth and worsen sanitation (contaminated water). </a:t>
            </a:r>
          </a:p>
        </p:txBody>
      </p:sp>
      <p:graphicFrame>
        <p:nvGraphicFramePr>
          <p:cNvPr id="6" name="Picture Placeholder 5">
            <a:extLst>
              <a:ext uri="{FF2B5EF4-FFF2-40B4-BE49-F238E27FC236}">
                <a16:creationId xmlns:a16="http://schemas.microsoft.com/office/drawing/2014/main" id="{A1AB5C86-AD58-7242-D604-D903FC2FEAAE}"/>
              </a:ext>
            </a:extLst>
          </p:cNvPr>
          <p:cNvGraphicFramePr>
            <a:graphicFrameLocks noGrp="1"/>
          </p:cNvGraphicFramePr>
          <p:nvPr>
            <p:ph type="pic" idx="1"/>
            <p:extLst>
              <p:ext uri="{D42A27DB-BD31-4B8C-83A1-F6EECF244321}">
                <p14:modId xmlns:p14="http://schemas.microsoft.com/office/powerpoint/2010/main" val="4100115002"/>
              </p:ext>
            </p:extLst>
          </p:nvPr>
        </p:nvGraphicFramePr>
        <p:xfrm>
          <a:off x="2500604" y="205274"/>
          <a:ext cx="9918409" cy="462798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89738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13C2CBB-FBA9-4601-A756-927997BF9E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0" name="Freeform 11">
              <a:extLst>
                <a:ext uri="{FF2B5EF4-FFF2-40B4-BE49-F238E27FC236}">
                  <a16:creationId xmlns:a16="http://schemas.microsoft.com/office/drawing/2014/main" id="{471AD1B6-2D6A-41A3-AAFA-548C3C82B7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txBody>
            <a:bodyPr/>
            <a:lstStyle/>
            <a:p>
              <a:endParaRPr lang="en-US"/>
            </a:p>
          </p:txBody>
        </p:sp>
        <p:sp>
          <p:nvSpPr>
            <p:cNvPr id="11" name="Freeform 12">
              <a:extLst>
                <a:ext uri="{FF2B5EF4-FFF2-40B4-BE49-F238E27FC236}">
                  <a16:creationId xmlns:a16="http://schemas.microsoft.com/office/drawing/2014/main" id="{008B2D67-18BC-46CD-B558-71B0C027A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txBody>
            <a:bodyPr/>
            <a:lstStyle/>
            <a:p>
              <a:endParaRPr lang="en-US"/>
            </a:p>
          </p:txBody>
        </p:sp>
        <p:sp>
          <p:nvSpPr>
            <p:cNvPr id="12" name="Freeform 13">
              <a:extLst>
                <a:ext uri="{FF2B5EF4-FFF2-40B4-BE49-F238E27FC236}">
                  <a16:creationId xmlns:a16="http://schemas.microsoft.com/office/drawing/2014/main" id="{02349D49-844A-4732-B74F-A633E4F90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txBody>
            <a:bodyPr/>
            <a:lstStyle/>
            <a:p>
              <a:endParaRPr lang="en-US"/>
            </a:p>
          </p:txBody>
        </p:sp>
        <p:sp>
          <p:nvSpPr>
            <p:cNvPr id="13" name="Freeform 14">
              <a:extLst>
                <a:ext uri="{FF2B5EF4-FFF2-40B4-BE49-F238E27FC236}">
                  <a16:creationId xmlns:a16="http://schemas.microsoft.com/office/drawing/2014/main" id="{C6B70679-34C8-45DA-A982-7C94DB2A8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txBody>
            <a:bodyPr/>
            <a:lstStyle/>
            <a:p>
              <a:endParaRPr lang="en-US"/>
            </a:p>
          </p:txBody>
        </p:sp>
        <p:sp>
          <p:nvSpPr>
            <p:cNvPr id="14" name="Freeform 15">
              <a:extLst>
                <a:ext uri="{FF2B5EF4-FFF2-40B4-BE49-F238E27FC236}">
                  <a16:creationId xmlns:a16="http://schemas.microsoft.com/office/drawing/2014/main" id="{058DE69F-ECB5-46CD-B0CD-526CB7A7D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txBody>
            <a:bodyPr/>
            <a:lstStyle/>
            <a:p>
              <a:endParaRPr lang="en-US"/>
            </a:p>
          </p:txBody>
        </p:sp>
        <p:sp>
          <p:nvSpPr>
            <p:cNvPr id="15" name="Freeform 16">
              <a:extLst>
                <a:ext uri="{FF2B5EF4-FFF2-40B4-BE49-F238E27FC236}">
                  <a16:creationId xmlns:a16="http://schemas.microsoft.com/office/drawing/2014/main" id="{5A106322-670F-4CE5-96C6-5779E42C3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txBody>
            <a:bodyPr/>
            <a:lstStyle/>
            <a:p>
              <a:endParaRPr lang="en-US"/>
            </a:p>
          </p:txBody>
        </p:sp>
        <p:sp>
          <p:nvSpPr>
            <p:cNvPr id="16" name="Freeform 17">
              <a:extLst>
                <a:ext uri="{FF2B5EF4-FFF2-40B4-BE49-F238E27FC236}">
                  <a16:creationId xmlns:a16="http://schemas.microsoft.com/office/drawing/2014/main" id="{841566A8-C662-4164-8DAC-4ECE012DD2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txBody>
            <a:bodyPr/>
            <a:lstStyle/>
            <a:p>
              <a:endParaRPr lang="en-US"/>
            </a:p>
          </p:txBody>
        </p:sp>
        <p:sp>
          <p:nvSpPr>
            <p:cNvPr id="17" name="Freeform 18">
              <a:extLst>
                <a:ext uri="{FF2B5EF4-FFF2-40B4-BE49-F238E27FC236}">
                  <a16:creationId xmlns:a16="http://schemas.microsoft.com/office/drawing/2014/main" id="{8AA41139-9478-4631-83AC-CACF510E2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txBody>
            <a:bodyPr/>
            <a:lstStyle/>
            <a:p>
              <a:endParaRPr lang="en-US"/>
            </a:p>
          </p:txBody>
        </p:sp>
        <p:sp>
          <p:nvSpPr>
            <p:cNvPr id="18" name="Freeform 19">
              <a:extLst>
                <a:ext uri="{FF2B5EF4-FFF2-40B4-BE49-F238E27FC236}">
                  <a16:creationId xmlns:a16="http://schemas.microsoft.com/office/drawing/2014/main" id="{2757AEA2-47D3-4F15-8965-CF5ACB9FBB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txBody>
            <a:bodyPr/>
            <a:lstStyle/>
            <a:p>
              <a:endParaRPr lang="en-US"/>
            </a:p>
          </p:txBody>
        </p:sp>
        <p:sp>
          <p:nvSpPr>
            <p:cNvPr id="19" name="Freeform 20">
              <a:extLst>
                <a:ext uri="{FF2B5EF4-FFF2-40B4-BE49-F238E27FC236}">
                  <a16:creationId xmlns:a16="http://schemas.microsoft.com/office/drawing/2014/main" id="{9A724763-FC28-428A-8C6C-22C1D04F2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txBody>
            <a:bodyPr/>
            <a:lstStyle/>
            <a:p>
              <a:endParaRPr lang="en-US"/>
            </a:p>
          </p:txBody>
        </p:sp>
        <p:sp>
          <p:nvSpPr>
            <p:cNvPr id="20" name="Freeform 21">
              <a:extLst>
                <a:ext uri="{FF2B5EF4-FFF2-40B4-BE49-F238E27FC236}">
                  <a16:creationId xmlns:a16="http://schemas.microsoft.com/office/drawing/2014/main" id="{5A6B8103-BF34-4758-A663-1060D0D05A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txBody>
            <a:bodyPr/>
            <a:lstStyle/>
            <a:p>
              <a:endParaRPr lang="en-US"/>
            </a:p>
          </p:txBody>
        </p:sp>
        <p:sp>
          <p:nvSpPr>
            <p:cNvPr id="21" name="Freeform 22">
              <a:extLst>
                <a:ext uri="{FF2B5EF4-FFF2-40B4-BE49-F238E27FC236}">
                  <a16:creationId xmlns:a16="http://schemas.microsoft.com/office/drawing/2014/main" id="{BCE9E2B0-1FB5-4D63-ABD1-0C645BFDDE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txBody>
            <a:bodyPr/>
            <a:lstStyle/>
            <a:p>
              <a:endParaRPr lang="en-US"/>
            </a:p>
          </p:txBody>
        </p:sp>
      </p:grpSp>
      <p:grpSp>
        <p:nvGrpSpPr>
          <p:cNvPr id="23" name="Group 22">
            <a:extLst>
              <a:ext uri="{FF2B5EF4-FFF2-40B4-BE49-F238E27FC236}">
                <a16:creationId xmlns:a16="http://schemas.microsoft.com/office/drawing/2014/main" id="{1A54B10D-23ED-48C3-B878-DB4D22D70C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2"/>
            <a:ext cx="2356675" cy="6853285"/>
            <a:chOff x="6627813" y="195454"/>
            <a:chExt cx="1952625" cy="5678297"/>
          </a:xfrm>
        </p:grpSpPr>
        <p:sp>
          <p:nvSpPr>
            <p:cNvPr id="24" name="Freeform 27">
              <a:extLst>
                <a:ext uri="{FF2B5EF4-FFF2-40B4-BE49-F238E27FC236}">
                  <a16:creationId xmlns:a16="http://schemas.microsoft.com/office/drawing/2014/main" id="{427FE77E-63C3-43BF-91DD-60C1C11D9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txBody>
            <a:bodyPr/>
            <a:lstStyle/>
            <a:p>
              <a:endParaRPr lang="en-US"/>
            </a:p>
          </p:txBody>
        </p:sp>
        <p:sp>
          <p:nvSpPr>
            <p:cNvPr id="25" name="Freeform 28">
              <a:extLst>
                <a:ext uri="{FF2B5EF4-FFF2-40B4-BE49-F238E27FC236}">
                  <a16:creationId xmlns:a16="http://schemas.microsoft.com/office/drawing/2014/main" id="{904C998C-3D2D-42D6-B78F-9ABE6D4AA4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txBody>
            <a:bodyPr/>
            <a:lstStyle/>
            <a:p>
              <a:endParaRPr lang="en-US"/>
            </a:p>
          </p:txBody>
        </p:sp>
        <p:sp>
          <p:nvSpPr>
            <p:cNvPr id="26" name="Freeform 29">
              <a:extLst>
                <a:ext uri="{FF2B5EF4-FFF2-40B4-BE49-F238E27FC236}">
                  <a16:creationId xmlns:a16="http://schemas.microsoft.com/office/drawing/2014/main" id="{23E5FB0C-0803-42A2-8F72-7BADB103F2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txBody>
            <a:bodyPr/>
            <a:lstStyle/>
            <a:p>
              <a:endParaRPr lang="en-US"/>
            </a:p>
          </p:txBody>
        </p:sp>
        <p:sp>
          <p:nvSpPr>
            <p:cNvPr id="27" name="Freeform 30">
              <a:extLst>
                <a:ext uri="{FF2B5EF4-FFF2-40B4-BE49-F238E27FC236}">
                  <a16:creationId xmlns:a16="http://schemas.microsoft.com/office/drawing/2014/main" id="{62E2BC20-5586-4EAB-B00A-9D8A4C1DC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txBody>
            <a:bodyPr/>
            <a:lstStyle/>
            <a:p>
              <a:endParaRPr lang="en-US"/>
            </a:p>
          </p:txBody>
        </p:sp>
        <p:sp>
          <p:nvSpPr>
            <p:cNvPr id="28" name="Freeform 31">
              <a:extLst>
                <a:ext uri="{FF2B5EF4-FFF2-40B4-BE49-F238E27FC236}">
                  <a16:creationId xmlns:a16="http://schemas.microsoft.com/office/drawing/2014/main" id="{8D072118-6DC0-4325-84D1-9A091A947D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txBody>
            <a:bodyPr/>
            <a:lstStyle/>
            <a:p>
              <a:endParaRPr lang="en-US"/>
            </a:p>
          </p:txBody>
        </p:sp>
        <p:sp>
          <p:nvSpPr>
            <p:cNvPr id="29" name="Freeform 32">
              <a:extLst>
                <a:ext uri="{FF2B5EF4-FFF2-40B4-BE49-F238E27FC236}">
                  <a16:creationId xmlns:a16="http://schemas.microsoft.com/office/drawing/2014/main" id="{B301CE86-EB1F-4CCB-A241-E55CEC25E3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txBody>
            <a:bodyPr/>
            <a:lstStyle/>
            <a:p>
              <a:endParaRPr lang="en-US"/>
            </a:p>
          </p:txBody>
        </p:sp>
        <p:sp>
          <p:nvSpPr>
            <p:cNvPr id="30" name="Freeform 33">
              <a:extLst>
                <a:ext uri="{FF2B5EF4-FFF2-40B4-BE49-F238E27FC236}">
                  <a16:creationId xmlns:a16="http://schemas.microsoft.com/office/drawing/2014/main" id="{BC6F83ED-79B1-4B8A-859B-688CBBD362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txBody>
            <a:bodyPr/>
            <a:lstStyle/>
            <a:p>
              <a:endParaRPr lang="en-US"/>
            </a:p>
          </p:txBody>
        </p:sp>
        <p:sp>
          <p:nvSpPr>
            <p:cNvPr id="31" name="Freeform 34">
              <a:extLst>
                <a:ext uri="{FF2B5EF4-FFF2-40B4-BE49-F238E27FC236}">
                  <a16:creationId xmlns:a16="http://schemas.microsoft.com/office/drawing/2014/main" id="{25AF9289-F5D5-458E-9690-F41146DE0E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txBody>
            <a:bodyPr/>
            <a:lstStyle/>
            <a:p>
              <a:endParaRPr lang="en-US"/>
            </a:p>
          </p:txBody>
        </p:sp>
        <p:sp>
          <p:nvSpPr>
            <p:cNvPr id="32" name="Freeform 35">
              <a:extLst>
                <a:ext uri="{FF2B5EF4-FFF2-40B4-BE49-F238E27FC236}">
                  <a16:creationId xmlns:a16="http://schemas.microsoft.com/office/drawing/2014/main" id="{A36A93EA-AE44-4149-90F1-741509CC2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txBody>
            <a:bodyPr/>
            <a:lstStyle/>
            <a:p>
              <a:endParaRPr lang="en-US"/>
            </a:p>
          </p:txBody>
        </p:sp>
        <p:sp>
          <p:nvSpPr>
            <p:cNvPr id="33" name="Freeform 36">
              <a:extLst>
                <a:ext uri="{FF2B5EF4-FFF2-40B4-BE49-F238E27FC236}">
                  <a16:creationId xmlns:a16="http://schemas.microsoft.com/office/drawing/2014/main" id="{99944D26-7135-409D-9254-8A82B14BD3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txBody>
            <a:bodyPr/>
            <a:lstStyle/>
            <a:p>
              <a:endParaRPr lang="en-US"/>
            </a:p>
          </p:txBody>
        </p:sp>
        <p:sp>
          <p:nvSpPr>
            <p:cNvPr id="34" name="Freeform 37">
              <a:extLst>
                <a:ext uri="{FF2B5EF4-FFF2-40B4-BE49-F238E27FC236}">
                  <a16:creationId xmlns:a16="http://schemas.microsoft.com/office/drawing/2014/main" id="{98086B18-EF68-4DCB-94D7-3E3928D40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txBody>
            <a:bodyPr/>
            <a:lstStyle/>
            <a:p>
              <a:endParaRPr lang="en-US"/>
            </a:p>
          </p:txBody>
        </p:sp>
        <p:sp>
          <p:nvSpPr>
            <p:cNvPr id="35" name="Freeform 38">
              <a:extLst>
                <a:ext uri="{FF2B5EF4-FFF2-40B4-BE49-F238E27FC236}">
                  <a16:creationId xmlns:a16="http://schemas.microsoft.com/office/drawing/2014/main" id="{B8EF7AB5-060E-4C7D-BB79-E2A671C52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txBody>
            <a:bodyPr/>
            <a:lstStyle/>
            <a:p>
              <a:endParaRPr lang="en-US"/>
            </a:p>
          </p:txBody>
        </p:sp>
      </p:grpSp>
      <p:sp>
        <p:nvSpPr>
          <p:cNvPr id="37" name="Rectangle 36">
            <a:extLst>
              <a:ext uri="{FF2B5EF4-FFF2-40B4-BE49-F238E27FC236}">
                <a16:creationId xmlns:a16="http://schemas.microsoft.com/office/drawing/2014/main" id="{72EA7E7A-2786-4974-974E-596DF24123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Freeform 11">
            <a:extLst>
              <a:ext uri="{FF2B5EF4-FFF2-40B4-BE49-F238E27FC236}">
                <a16:creationId xmlns:a16="http://schemas.microsoft.com/office/drawing/2014/main" id="{172B28B0-DC63-419A-B658-966AC66AD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sp useBgFill="1">
        <p:nvSpPr>
          <p:cNvPr id="41" name="Rectangle 40">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00B9D-CA0A-11B9-497C-ACEC37C2ABD6}"/>
              </a:ext>
            </a:extLst>
          </p:cNvPr>
          <p:cNvSpPr>
            <a:spLocks noGrp="1"/>
          </p:cNvSpPr>
          <p:nvPr>
            <p:ph type="title"/>
          </p:nvPr>
        </p:nvSpPr>
        <p:spPr>
          <a:xfrm>
            <a:off x="3455983" y="4980463"/>
            <a:ext cx="8131550" cy="1280890"/>
          </a:xfrm>
        </p:spPr>
        <p:txBody>
          <a:bodyPr vert="horz" lIns="91440" tIns="45720" rIns="91440" bIns="45720" rtlCol="0" anchor="t">
            <a:normAutofit/>
          </a:bodyPr>
          <a:lstStyle/>
          <a:p>
            <a:pPr algn="ctr"/>
            <a:r>
              <a:rPr lang="en-US" sz="2000" dirty="0">
                <a:latin typeface="Times New Roman" panose="02020603050405020304" pitchFamily="18" charset="0"/>
                <a:cs typeface="Times New Roman" panose="02020603050405020304" pitchFamily="18" charset="0"/>
              </a:rPr>
              <a:t>The month of July recorded the highest number of deaths overall. Among the top 10 causes of death, cholera and consumption accounted for a significantly larger share.</a:t>
            </a:r>
          </a:p>
        </p:txBody>
      </p:sp>
      <p:sp>
        <p:nvSpPr>
          <p:cNvPr id="43" name="Rectangle 42">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 y="228600"/>
            <a:ext cx="2969842" cy="6638625"/>
            <a:chOff x="2487613" y="285750"/>
            <a:chExt cx="2428875" cy="5654676"/>
          </a:xfrm>
          <a:solidFill>
            <a:schemeClr val="tx2">
              <a:lumMod val="60000"/>
              <a:lumOff val="40000"/>
              <a:alpha val="40000"/>
            </a:schemeClr>
          </a:solidFill>
        </p:grpSpPr>
        <p:sp>
          <p:nvSpPr>
            <p:cNvPr id="46"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txBody>
            <a:bodyPr/>
            <a:lstStyle/>
            <a:p>
              <a:endParaRPr lang="en-US"/>
            </a:p>
          </p:txBody>
        </p:sp>
        <p:sp>
          <p:nvSpPr>
            <p:cNvPr id="47"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txBody>
            <a:bodyPr/>
            <a:lstStyle/>
            <a:p>
              <a:endParaRPr lang="en-US"/>
            </a:p>
          </p:txBody>
        </p:sp>
        <p:sp>
          <p:nvSpPr>
            <p:cNvPr id="48"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txBody>
            <a:bodyPr/>
            <a:lstStyle/>
            <a:p>
              <a:endParaRPr lang="en-US"/>
            </a:p>
          </p:txBody>
        </p:sp>
        <p:sp>
          <p:nvSpPr>
            <p:cNvPr id="49"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txBody>
            <a:bodyPr/>
            <a:lstStyle/>
            <a:p>
              <a:endParaRPr lang="en-US"/>
            </a:p>
          </p:txBody>
        </p:sp>
        <p:sp>
          <p:nvSpPr>
            <p:cNvPr id="50"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txBody>
            <a:bodyPr/>
            <a:lstStyle/>
            <a:p>
              <a:endParaRPr lang="en-US"/>
            </a:p>
          </p:txBody>
        </p:sp>
        <p:sp>
          <p:nvSpPr>
            <p:cNvPr id="51"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txBody>
            <a:bodyPr/>
            <a:lstStyle/>
            <a:p>
              <a:endParaRPr lang="en-US"/>
            </a:p>
          </p:txBody>
        </p:sp>
        <p:sp>
          <p:nvSpPr>
            <p:cNvPr id="52"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txBody>
            <a:bodyPr/>
            <a:lstStyle/>
            <a:p>
              <a:endParaRPr lang="en-US"/>
            </a:p>
          </p:txBody>
        </p:sp>
        <p:sp>
          <p:nvSpPr>
            <p:cNvPr id="53"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txBody>
            <a:bodyPr/>
            <a:lstStyle/>
            <a:p>
              <a:endParaRPr lang="en-US"/>
            </a:p>
          </p:txBody>
        </p:sp>
        <p:sp>
          <p:nvSpPr>
            <p:cNvPr id="54"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txBody>
            <a:bodyPr/>
            <a:lstStyle/>
            <a:p>
              <a:endParaRPr lang="en-US"/>
            </a:p>
          </p:txBody>
        </p:sp>
        <p:sp>
          <p:nvSpPr>
            <p:cNvPr id="55"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txBody>
            <a:bodyPr/>
            <a:lstStyle/>
            <a:p>
              <a:endParaRPr lang="en-US"/>
            </a:p>
          </p:txBody>
        </p:sp>
        <p:sp>
          <p:nvSpPr>
            <p:cNvPr id="56"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txBody>
            <a:bodyPr/>
            <a:lstStyle/>
            <a:p>
              <a:endParaRPr lang="en-US"/>
            </a:p>
          </p:txBody>
        </p:sp>
        <p:sp>
          <p:nvSpPr>
            <p:cNvPr id="57"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txBody>
            <a:bodyPr/>
            <a:lstStyle/>
            <a:p>
              <a:endParaRPr lang="en-US"/>
            </a:p>
          </p:txBody>
        </p:sp>
      </p:grpSp>
      <p:sp>
        <p:nvSpPr>
          <p:cNvPr id="59"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txBody>
          <a:bodyPr/>
          <a:lstStyle/>
          <a:p>
            <a:endParaRPr lang="en-US"/>
          </a:p>
        </p:txBody>
      </p:sp>
      <p:graphicFrame>
        <p:nvGraphicFramePr>
          <p:cNvPr id="6" name="Chart 5">
            <a:extLst>
              <a:ext uri="{FF2B5EF4-FFF2-40B4-BE49-F238E27FC236}">
                <a16:creationId xmlns:a16="http://schemas.microsoft.com/office/drawing/2014/main" id="{A1AB5C86-AD58-7242-D604-D903FC2FEAAE}"/>
              </a:ext>
            </a:extLst>
          </p:cNvPr>
          <p:cNvGraphicFramePr>
            <a:graphicFrameLocks/>
          </p:cNvGraphicFramePr>
          <p:nvPr>
            <p:extLst>
              <p:ext uri="{D42A27DB-BD31-4B8C-83A1-F6EECF244321}">
                <p14:modId xmlns:p14="http://schemas.microsoft.com/office/powerpoint/2010/main" val="113194794"/>
              </p:ext>
            </p:extLst>
          </p:nvPr>
        </p:nvGraphicFramePr>
        <p:xfrm>
          <a:off x="2435064" y="216011"/>
          <a:ext cx="10326677" cy="514345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83058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13C2CBB-FBA9-4601-A756-927997BF9E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0" name="Freeform 11">
              <a:extLst>
                <a:ext uri="{FF2B5EF4-FFF2-40B4-BE49-F238E27FC236}">
                  <a16:creationId xmlns:a16="http://schemas.microsoft.com/office/drawing/2014/main" id="{471AD1B6-2D6A-41A3-AAFA-548C3C82B7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txBody>
            <a:bodyPr/>
            <a:lstStyle/>
            <a:p>
              <a:endParaRPr lang="en-US"/>
            </a:p>
          </p:txBody>
        </p:sp>
        <p:sp>
          <p:nvSpPr>
            <p:cNvPr id="11" name="Freeform 12">
              <a:extLst>
                <a:ext uri="{FF2B5EF4-FFF2-40B4-BE49-F238E27FC236}">
                  <a16:creationId xmlns:a16="http://schemas.microsoft.com/office/drawing/2014/main" id="{008B2D67-18BC-46CD-B558-71B0C027A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txBody>
            <a:bodyPr/>
            <a:lstStyle/>
            <a:p>
              <a:endParaRPr lang="en-US"/>
            </a:p>
          </p:txBody>
        </p:sp>
        <p:sp>
          <p:nvSpPr>
            <p:cNvPr id="12" name="Freeform 13">
              <a:extLst>
                <a:ext uri="{FF2B5EF4-FFF2-40B4-BE49-F238E27FC236}">
                  <a16:creationId xmlns:a16="http://schemas.microsoft.com/office/drawing/2014/main" id="{02349D49-844A-4732-B74F-A633E4F90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txBody>
            <a:bodyPr/>
            <a:lstStyle/>
            <a:p>
              <a:endParaRPr lang="en-US"/>
            </a:p>
          </p:txBody>
        </p:sp>
        <p:sp>
          <p:nvSpPr>
            <p:cNvPr id="13" name="Freeform 14">
              <a:extLst>
                <a:ext uri="{FF2B5EF4-FFF2-40B4-BE49-F238E27FC236}">
                  <a16:creationId xmlns:a16="http://schemas.microsoft.com/office/drawing/2014/main" id="{C6B70679-34C8-45DA-A982-7C94DB2A8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txBody>
            <a:bodyPr/>
            <a:lstStyle/>
            <a:p>
              <a:endParaRPr lang="en-US"/>
            </a:p>
          </p:txBody>
        </p:sp>
        <p:sp>
          <p:nvSpPr>
            <p:cNvPr id="14" name="Freeform 15">
              <a:extLst>
                <a:ext uri="{FF2B5EF4-FFF2-40B4-BE49-F238E27FC236}">
                  <a16:creationId xmlns:a16="http://schemas.microsoft.com/office/drawing/2014/main" id="{058DE69F-ECB5-46CD-B0CD-526CB7A7D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txBody>
            <a:bodyPr/>
            <a:lstStyle/>
            <a:p>
              <a:endParaRPr lang="en-US"/>
            </a:p>
          </p:txBody>
        </p:sp>
        <p:sp>
          <p:nvSpPr>
            <p:cNvPr id="15" name="Freeform 16">
              <a:extLst>
                <a:ext uri="{FF2B5EF4-FFF2-40B4-BE49-F238E27FC236}">
                  <a16:creationId xmlns:a16="http://schemas.microsoft.com/office/drawing/2014/main" id="{5A106322-670F-4CE5-96C6-5779E42C3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txBody>
            <a:bodyPr/>
            <a:lstStyle/>
            <a:p>
              <a:endParaRPr lang="en-US"/>
            </a:p>
          </p:txBody>
        </p:sp>
        <p:sp>
          <p:nvSpPr>
            <p:cNvPr id="16" name="Freeform 17">
              <a:extLst>
                <a:ext uri="{FF2B5EF4-FFF2-40B4-BE49-F238E27FC236}">
                  <a16:creationId xmlns:a16="http://schemas.microsoft.com/office/drawing/2014/main" id="{841566A8-C662-4164-8DAC-4ECE012DD2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txBody>
            <a:bodyPr/>
            <a:lstStyle/>
            <a:p>
              <a:endParaRPr lang="en-US"/>
            </a:p>
          </p:txBody>
        </p:sp>
        <p:sp>
          <p:nvSpPr>
            <p:cNvPr id="17" name="Freeform 18">
              <a:extLst>
                <a:ext uri="{FF2B5EF4-FFF2-40B4-BE49-F238E27FC236}">
                  <a16:creationId xmlns:a16="http://schemas.microsoft.com/office/drawing/2014/main" id="{8AA41139-9478-4631-83AC-CACF510E2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txBody>
            <a:bodyPr/>
            <a:lstStyle/>
            <a:p>
              <a:endParaRPr lang="en-US"/>
            </a:p>
          </p:txBody>
        </p:sp>
        <p:sp>
          <p:nvSpPr>
            <p:cNvPr id="18" name="Freeform 19">
              <a:extLst>
                <a:ext uri="{FF2B5EF4-FFF2-40B4-BE49-F238E27FC236}">
                  <a16:creationId xmlns:a16="http://schemas.microsoft.com/office/drawing/2014/main" id="{2757AEA2-47D3-4F15-8965-CF5ACB9FBB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txBody>
            <a:bodyPr/>
            <a:lstStyle/>
            <a:p>
              <a:endParaRPr lang="en-US"/>
            </a:p>
          </p:txBody>
        </p:sp>
        <p:sp>
          <p:nvSpPr>
            <p:cNvPr id="19" name="Freeform 20">
              <a:extLst>
                <a:ext uri="{FF2B5EF4-FFF2-40B4-BE49-F238E27FC236}">
                  <a16:creationId xmlns:a16="http://schemas.microsoft.com/office/drawing/2014/main" id="{9A724763-FC28-428A-8C6C-22C1D04F2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txBody>
            <a:bodyPr/>
            <a:lstStyle/>
            <a:p>
              <a:endParaRPr lang="en-US"/>
            </a:p>
          </p:txBody>
        </p:sp>
        <p:sp>
          <p:nvSpPr>
            <p:cNvPr id="20" name="Freeform 21">
              <a:extLst>
                <a:ext uri="{FF2B5EF4-FFF2-40B4-BE49-F238E27FC236}">
                  <a16:creationId xmlns:a16="http://schemas.microsoft.com/office/drawing/2014/main" id="{5A6B8103-BF34-4758-A663-1060D0D05A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txBody>
            <a:bodyPr/>
            <a:lstStyle/>
            <a:p>
              <a:endParaRPr lang="en-US"/>
            </a:p>
          </p:txBody>
        </p:sp>
        <p:sp>
          <p:nvSpPr>
            <p:cNvPr id="21" name="Freeform 22">
              <a:extLst>
                <a:ext uri="{FF2B5EF4-FFF2-40B4-BE49-F238E27FC236}">
                  <a16:creationId xmlns:a16="http://schemas.microsoft.com/office/drawing/2014/main" id="{BCE9E2B0-1FB5-4D63-ABD1-0C645BFDDE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txBody>
            <a:bodyPr/>
            <a:lstStyle/>
            <a:p>
              <a:endParaRPr lang="en-US"/>
            </a:p>
          </p:txBody>
        </p:sp>
      </p:grpSp>
      <p:grpSp>
        <p:nvGrpSpPr>
          <p:cNvPr id="23" name="Group 22">
            <a:extLst>
              <a:ext uri="{FF2B5EF4-FFF2-40B4-BE49-F238E27FC236}">
                <a16:creationId xmlns:a16="http://schemas.microsoft.com/office/drawing/2014/main" id="{1A54B10D-23ED-48C3-B878-DB4D22D70C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2"/>
            <a:ext cx="2356675" cy="6853285"/>
            <a:chOff x="6627813" y="195454"/>
            <a:chExt cx="1952625" cy="5678297"/>
          </a:xfrm>
        </p:grpSpPr>
        <p:sp>
          <p:nvSpPr>
            <p:cNvPr id="24" name="Freeform 27">
              <a:extLst>
                <a:ext uri="{FF2B5EF4-FFF2-40B4-BE49-F238E27FC236}">
                  <a16:creationId xmlns:a16="http://schemas.microsoft.com/office/drawing/2014/main" id="{427FE77E-63C3-43BF-91DD-60C1C11D9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txBody>
            <a:bodyPr/>
            <a:lstStyle/>
            <a:p>
              <a:endParaRPr lang="en-US"/>
            </a:p>
          </p:txBody>
        </p:sp>
        <p:sp>
          <p:nvSpPr>
            <p:cNvPr id="25" name="Freeform 28">
              <a:extLst>
                <a:ext uri="{FF2B5EF4-FFF2-40B4-BE49-F238E27FC236}">
                  <a16:creationId xmlns:a16="http://schemas.microsoft.com/office/drawing/2014/main" id="{904C998C-3D2D-42D6-B78F-9ABE6D4AA4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txBody>
            <a:bodyPr/>
            <a:lstStyle/>
            <a:p>
              <a:endParaRPr lang="en-US"/>
            </a:p>
          </p:txBody>
        </p:sp>
        <p:sp>
          <p:nvSpPr>
            <p:cNvPr id="26" name="Freeform 29">
              <a:extLst>
                <a:ext uri="{FF2B5EF4-FFF2-40B4-BE49-F238E27FC236}">
                  <a16:creationId xmlns:a16="http://schemas.microsoft.com/office/drawing/2014/main" id="{23E5FB0C-0803-42A2-8F72-7BADB103F2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txBody>
            <a:bodyPr/>
            <a:lstStyle/>
            <a:p>
              <a:endParaRPr lang="en-US"/>
            </a:p>
          </p:txBody>
        </p:sp>
        <p:sp>
          <p:nvSpPr>
            <p:cNvPr id="27" name="Freeform 30">
              <a:extLst>
                <a:ext uri="{FF2B5EF4-FFF2-40B4-BE49-F238E27FC236}">
                  <a16:creationId xmlns:a16="http://schemas.microsoft.com/office/drawing/2014/main" id="{62E2BC20-5586-4EAB-B00A-9D8A4C1DC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txBody>
            <a:bodyPr/>
            <a:lstStyle/>
            <a:p>
              <a:endParaRPr lang="en-US"/>
            </a:p>
          </p:txBody>
        </p:sp>
        <p:sp>
          <p:nvSpPr>
            <p:cNvPr id="28" name="Freeform 31">
              <a:extLst>
                <a:ext uri="{FF2B5EF4-FFF2-40B4-BE49-F238E27FC236}">
                  <a16:creationId xmlns:a16="http://schemas.microsoft.com/office/drawing/2014/main" id="{8D072118-6DC0-4325-84D1-9A091A947D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txBody>
            <a:bodyPr/>
            <a:lstStyle/>
            <a:p>
              <a:endParaRPr lang="en-US"/>
            </a:p>
          </p:txBody>
        </p:sp>
        <p:sp>
          <p:nvSpPr>
            <p:cNvPr id="29" name="Freeform 32">
              <a:extLst>
                <a:ext uri="{FF2B5EF4-FFF2-40B4-BE49-F238E27FC236}">
                  <a16:creationId xmlns:a16="http://schemas.microsoft.com/office/drawing/2014/main" id="{B301CE86-EB1F-4CCB-A241-E55CEC25E3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txBody>
            <a:bodyPr/>
            <a:lstStyle/>
            <a:p>
              <a:endParaRPr lang="en-US"/>
            </a:p>
          </p:txBody>
        </p:sp>
        <p:sp>
          <p:nvSpPr>
            <p:cNvPr id="30" name="Freeform 33">
              <a:extLst>
                <a:ext uri="{FF2B5EF4-FFF2-40B4-BE49-F238E27FC236}">
                  <a16:creationId xmlns:a16="http://schemas.microsoft.com/office/drawing/2014/main" id="{BC6F83ED-79B1-4B8A-859B-688CBBD362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txBody>
            <a:bodyPr/>
            <a:lstStyle/>
            <a:p>
              <a:endParaRPr lang="en-US"/>
            </a:p>
          </p:txBody>
        </p:sp>
        <p:sp>
          <p:nvSpPr>
            <p:cNvPr id="31" name="Freeform 34">
              <a:extLst>
                <a:ext uri="{FF2B5EF4-FFF2-40B4-BE49-F238E27FC236}">
                  <a16:creationId xmlns:a16="http://schemas.microsoft.com/office/drawing/2014/main" id="{25AF9289-F5D5-458E-9690-F41146DE0E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txBody>
            <a:bodyPr/>
            <a:lstStyle/>
            <a:p>
              <a:endParaRPr lang="en-US"/>
            </a:p>
          </p:txBody>
        </p:sp>
        <p:sp>
          <p:nvSpPr>
            <p:cNvPr id="32" name="Freeform 35">
              <a:extLst>
                <a:ext uri="{FF2B5EF4-FFF2-40B4-BE49-F238E27FC236}">
                  <a16:creationId xmlns:a16="http://schemas.microsoft.com/office/drawing/2014/main" id="{A36A93EA-AE44-4149-90F1-741509CC2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txBody>
            <a:bodyPr/>
            <a:lstStyle/>
            <a:p>
              <a:endParaRPr lang="en-US"/>
            </a:p>
          </p:txBody>
        </p:sp>
        <p:sp>
          <p:nvSpPr>
            <p:cNvPr id="33" name="Freeform 36">
              <a:extLst>
                <a:ext uri="{FF2B5EF4-FFF2-40B4-BE49-F238E27FC236}">
                  <a16:creationId xmlns:a16="http://schemas.microsoft.com/office/drawing/2014/main" id="{99944D26-7135-409D-9254-8A82B14BD3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txBody>
            <a:bodyPr/>
            <a:lstStyle/>
            <a:p>
              <a:endParaRPr lang="en-US"/>
            </a:p>
          </p:txBody>
        </p:sp>
        <p:sp>
          <p:nvSpPr>
            <p:cNvPr id="34" name="Freeform 37">
              <a:extLst>
                <a:ext uri="{FF2B5EF4-FFF2-40B4-BE49-F238E27FC236}">
                  <a16:creationId xmlns:a16="http://schemas.microsoft.com/office/drawing/2014/main" id="{98086B18-EF68-4DCB-94D7-3E3928D40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txBody>
            <a:bodyPr/>
            <a:lstStyle/>
            <a:p>
              <a:endParaRPr lang="en-US"/>
            </a:p>
          </p:txBody>
        </p:sp>
        <p:sp>
          <p:nvSpPr>
            <p:cNvPr id="35" name="Freeform 38">
              <a:extLst>
                <a:ext uri="{FF2B5EF4-FFF2-40B4-BE49-F238E27FC236}">
                  <a16:creationId xmlns:a16="http://schemas.microsoft.com/office/drawing/2014/main" id="{B8EF7AB5-060E-4C7D-BB79-E2A671C52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txBody>
            <a:bodyPr/>
            <a:lstStyle/>
            <a:p>
              <a:endParaRPr lang="en-US"/>
            </a:p>
          </p:txBody>
        </p:sp>
      </p:grpSp>
      <p:sp>
        <p:nvSpPr>
          <p:cNvPr id="37" name="Rectangle 36">
            <a:extLst>
              <a:ext uri="{FF2B5EF4-FFF2-40B4-BE49-F238E27FC236}">
                <a16:creationId xmlns:a16="http://schemas.microsoft.com/office/drawing/2014/main" id="{72EA7E7A-2786-4974-974E-596DF24123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Freeform 11">
            <a:extLst>
              <a:ext uri="{FF2B5EF4-FFF2-40B4-BE49-F238E27FC236}">
                <a16:creationId xmlns:a16="http://schemas.microsoft.com/office/drawing/2014/main" id="{172B28B0-DC63-419A-B658-966AC66AD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sp>
        <p:nvSpPr>
          <p:cNvPr id="41" name="Rectangle 40">
            <a:extLst>
              <a:ext uri="{FF2B5EF4-FFF2-40B4-BE49-F238E27FC236}">
                <a16:creationId xmlns:a16="http://schemas.microsoft.com/office/drawing/2014/main" id="{B16F0F56-7B4E-43DC-AA4A-7E1896ED1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3" name="Rectangle 42">
            <a:extLst>
              <a:ext uri="{FF2B5EF4-FFF2-40B4-BE49-F238E27FC236}">
                <a16:creationId xmlns:a16="http://schemas.microsoft.com/office/drawing/2014/main" id="{AEAAD1C9-1487-4C1B-8CA2-A565EA7B5B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1A5F4AA7-D436-4D3E-9311-E3CAACDFAD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0424"/>
            <a:ext cx="12192000" cy="2307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9CDBB6-9B62-B6ED-1C88-85502351771B}"/>
              </a:ext>
            </a:extLst>
          </p:cNvPr>
          <p:cNvSpPr>
            <a:spLocks noGrp="1"/>
          </p:cNvSpPr>
          <p:nvPr>
            <p:ph type="title"/>
          </p:nvPr>
        </p:nvSpPr>
        <p:spPr>
          <a:xfrm>
            <a:off x="1742871" y="4912467"/>
            <a:ext cx="9765023" cy="1100405"/>
          </a:xfrm>
        </p:spPr>
        <p:txBody>
          <a:bodyPr vert="horz" lIns="91440" tIns="45720" rIns="91440" bIns="45720" rtlCol="0" anchor="t">
            <a:normAutofit fontScale="90000"/>
          </a:bodyPr>
          <a:lstStyle/>
          <a:p>
            <a:pPr algn="ctr"/>
            <a:r>
              <a:rPr lang="en-US" dirty="0">
                <a:solidFill>
                  <a:schemeClr val="bg1"/>
                </a:solidFill>
              </a:rPr>
              <a:t>June also saw a notable increase in cholera-related deaths. Although consumption remained a leading cause, its numbers were lower compared to those in July.</a:t>
            </a:r>
          </a:p>
        </p:txBody>
      </p:sp>
      <p:sp>
        <p:nvSpPr>
          <p:cNvPr id="47" name="Freeform 11">
            <a:extLst>
              <a:ext uri="{FF2B5EF4-FFF2-40B4-BE49-F238E27FC236}">
                <a16:creationId xmlns:a16="http://schemas.microsoft.com/office/drawing/2014/main" id="{5C6FA62F-E948-4EBA-AE1A-47CBEE9FC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5019122"/>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graphicFrame>
        <p:nvGraphicFramePr>
          <p:cNvPr id="6" name="Chart 5">
            <a:extLst>
              <a:ext uri="{FF2B5EF4-FFF2-40B4-BE49-F238E27FC236}">
                <a16:creationId xmlns:a16="http://schemas.microsoft.com/office/drawing/2014/main" id="{A1AB5C86-AD58-7242-D604-D903FC2FEAAE}"/>
              </a:ext>
            </a:extLst>
          </p:cNvPr>
          <p:cNvGraphicFramePr>
            <a:graphicFrameLocks/>
          </p:cNvGraphicFramePr>
          <p:nvPr>
            <p:extLst>
              <p:ext uri="{D42A27DB-BD31-4B8C-83A1-F6EECF244321}">
                <p14:modId xmlns:p14="http://schemas.microsoft.com/office/powerpoint/2010/main" val="1642334803"/>
              </p:ext>
            </p:extLst>
          </p:nvPr>
        </p:nvGraphicFramePr>
        <p:xfrm>
          <a:off x="1073357" y="249948"/>
          <a:ext cx="10597092" cy="432625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59373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13C2CBB-FBA9-4601-A756-927997BF9E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0" name="Freeform 11">
              <a:extLst>
                <a:ext uri="{FF2B5EF4-FFF2-40B4-BE49-F238E27FC236}">
                  <a16:creationId xmlns:a16="http://schemas.microsoft.com/office/drawing/2014/main" id="{471AD1B6-2D6A-41A3-AAFA-548C3C82B7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txBody>
            <a:bodyPr/>
            <a:lstStyle/>
            <a:p>
              <a:endParaRPr lang="en-US"/>
            </a:p>
          </p:txBody>
        </p:sp>
        <p:sp>
          <p:nvSpPr>
            <p:cNvPr id="11" name="Freeform 12">
              <a:extLst>
                <a:ext uri="{FF2B5EF4-FFF2-40B4-BE49-F238E27FC236}">
                  <a16:creationId xmlns:a16="http://schemas.microsoft.com/office/drawing/2014/main" id="{008B2D67-18BC-46CD-B558-71B0C027A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txBody>
            <a:bodyPr/>
            <a:lstStyle/>
            <a:p>
              <a:endParaRPr lang="en-US"/>
            </a:p>
          </p:txBody>
        </p:sp>
        <p:sp>
          <p:nvSpPr>
            <p:cNvPr id="12" name="Freeform 13">
              <a:extLst>
                <a:ext uri="{FF2B5EF4-FFF2-40B4-BE49-F238E27FC236}">
                  <a16:creationId xmlns:a16="http://schemas.microsoft.com/office/drawing/2014/main" id="{02349D49-844A-4732-B74F-A633E4F90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txBody>
            <a:bodyPr/>
            <a:lstStyle/>
            <a:p>
              <a:endParaRPr lang="en-US"/>
            </a:p>
          </p:txBody>
        </p:sp>
        <p:sp>
          <p:nvSpPr>
            <p:cNvPr id="13" name="Freeform 14">
              <a:extLst>
                <a:ext uri="{FF2B5EF4-FFF2-40B4-BE49-F238E27FC236}">
                  <a16:creationId xmlns:a16="http://schemas.microsoft.com/office/drawing/2014/main" id="{C6B70679-34C8-45DA-A982-7C94DB2A8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txBody>
            <a:bodyPr/>
            <a:lstStyle/>
            <a:p>
              <a:endParaRPr lang="en-US"/>
            </a:p>
          </p:txBody>
        </p:sp>
        <p:sp>
          <p:nvSpPr>
            <p:cNvPr id="14" name="Freeform 15">
              <a:extLst>
                <a:ext uri="{FF2B5EF4-FFF2-40B4-BE49-F238E27FC236}">
                  <a16:creationId xmlns:a16="http://schemas.microsoft.com/office/drawing/2014/main" id="{058DE69F-ECB5-46CD-B0CD-526CB7A7D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txBody>
            <a:bodyPr/>
            <a:lstStyle/>
            <a:p>
              <a:endParaRPr lang="en-US"/>
            </a:p>
          </p:txBody>
        </p:sp>
        <p:sp>
          <p:nvSpPr>
            <p:cNvPr id="15" name="Freeform 16">
              <a:extLst>
                <a:ext uri="{FF2B5EF4-FFF2-40B4-BE49-F238E27FC236}">
                  <a16:creationId xmlns:a16="http://schemas.microsoft.com/office/drawing/2014/main" id="{5A106322-670F-4CE5-96C6-5779E42C3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txBody>
            <a:bodyPr/>
            <a:lstStyle/>
            <a:p>
              <a:endParaRPr lang="en-US"/>
            </a:p>
          </p:txBody>
        </p:sp>
        <p:sp>
          <p:nvSpPr>
            <p:cNvPr id="16" name="Freeform 17">
              <a:extLst>
                <a:ext uri="{FF2B5EF4-FFF2-40B4-BE49-F238E27FC236}">
                  <a16:creationId xmlns:a16="http://schemas.microsoft.com/office/drawing/2014/main" id="{841566A8-C662-4164-8DAC-4ECE012DD2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txBody>
            <a:bodyPr/>
            <a:lstStyle/>
            <a:p>
              <a:endParaRPr lang="en-US"/>
            </a:p>
          </p:txBody>
        </p:sp>
        <p:sp>
          <p:nvSpPr>
            <p:cNvPr id="17" name="Freeform 18">
              <a:extLst>
                <a:ext uri="{FF2B5EF4-FFF2-40B4-BE49-F238E27FC236}">
                  <a16:creationId xmlns:a16="http://schemas.microsoft.com/office/drawing/2014/main" id="{8AA41139-9478-4631-83AC-CACF510E2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txBody>
            <a:bodyPr/>
            <a:lstStyle/>
            <a:p>
              <a:endParaRPr lang="en-US"/>
            </a:p>
          </p:txBody>
        </p:sp>
        <p:sp>
          <p:nvSpPr>
            <p:cNvPr id="18" name="Freeform 19">
              <a:extLst>
                <a:ext uri="{FF2B5EF4-FFF2-40B4-BE49-F238E27FC236}">
                  <a16:creationId xmlns:a16="http://schemas.microsoft.com/office/drawing/2014/main" id="{2757AEA2-47D3-4F15-8965-CF5ACB9FBB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txBody>
            <a:bodyPr/>
            <a:lstStyle/>
            <a:p>
              <a:endParaRPr lang="en-US"/>
            </a:p>
          </p:txBody>
        </p:sp>
        <p:sp>
          <p:nvSpPr>
            <p:cNvPr id="19" name="Freeform 20">
              <a:extLst>
                <a:ext uri="{FF2B5EF4-FFF2-40B4-BE49-F238E27FC236}">
                  <a16:creationId xmlns:a16="http://schemas.microsoft.com/office/drawing/2014/main" id="{9A724763-FC28-428A-8C6C-22C1D04F2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txBody>
            <a:bodyPr/>
            <a:lstStyle/>
            <a:p>
              <a:endParaRPr lang="en-US"/>
            </a:p>
          </p:txBody>
        </p:sp>
        <p:sp>
          <p:nvSpPr>
            <p:cNvPr id="20" name="Freeform 21">
              <a:extLst>
                <a:ext uri="{FF2B5EF4-FFF2-40B4-BE49-F238E27FC236}">
                  <a16:creationId xmlns:a16="http://schemas.microsoft.com/office/drawing/2014/main" id="{5A6B8103-BF34-4758-A663-1060D0D05A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txBody>
            <a:bodyPr/>
            <a:lstStyle/>
            <a:p>
              <a:endParaRPr lang="en-US"/>
            </a:p>
          </p:txBody>
        </p:sp>
        <p:sp>
          <p:nvSpPr>
            <p:cNvPr id="21" name="Freeform 22">
              <a:extLst>
                <a:ext uri="{FF2B5EF4-FFF2-40B4-BE49-F238E27FC236}">
                  <a16:creationId xmlns:a16="http://schemas.microsoft.com/office/drawing/2014/main" id="{BCE9E2B0-1FB5-4D63-ABD1-0C645BFDDE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txBody>
            <a:bodyPr/>
            <a:lstStyle/>
            <a:p>
              <a:endParaRPr lang="en-US"/>
            </a:p>
          </p:txBody>
        </p:sp>
      </p:grpSp>
      <p:grpSp>
        <p:nvGrpSpPr>
          <p:cNvPr id="23" name="Group 22">
            <a:extLst>
              <a:ext uri="{FF2B5EF4-FFF2-40B4-BE49-F238E27FC236}">
                <a16:creationId xmlns:a16="http://schemas.microsoft.com/office/drawing/2014/main" id="{1A54B10D-23ED-48C3-B878-DB4D22D70C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2"/>
            <a:ext cx="2356675" cy="6853285"/>
            <a:chOff x="6627813" y="195454"/>
            <a:chExt cx="1952625" cy="5678297"/>
          </a:xfrm>
        </p:grpSpPr>
        <p:sp>
          <p:nvSpPr>
            <p:cNvPr id="24" name="Freeform 27">
              <a:extLst>
                <a:ext uri="{FF2B5EF4-FFF2-40B4-BE49-F238E27FC236}">
                  <a16:creationId xmlns:a16="http://schemas.microsoft.com/office/drawing/2014/main" id="{427FE77E-63C3-43BF-91DD-60C1C11D9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txBody>
            <a:bodyPr/>
            <a:lstStyle/>
            <a:p>
              <a:endParaRPr lang="en-US"/>
            </a:p>
          </p:txBody>
        </p:sp>
        <p:sp>
          <p:nvSpPr>
            <p:cNvPr id="25" name="Freeform 28">
              <a:extLst>
                <a:ext uri="{FF2B5EF4-FFF2-40B4-BE49-F238E27FC236}">
                  <a16:creationId xmlns:a16="http://schemas.microsoft.com/office/drawing/2014/main" id="{904C998C-3D2D-42D6-B78F-9ABE6D4AA4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txBody>
            <a:bodyPr/>
            <a:lstStyle/>
            <a:p>
              <a:endParaRPr lang="en-US"/>
            </a:p>
          </p:txBody>
        </p:sp>
        <p:sp>
          <p:nvSpPr>
            <p:cNvPr id="26" name="Freeform 29">
              <a:extLst>
                <a:ext uri="{FF2B5EF4-FFF2-40B4-BE49-F238E27FC236}">
                  <a16:creationId xmlns:a16="http://schemas.microsoft.com/office/drawing/2014/main" id="{23E5FB0C-0803-42A2-8F72-7BADB103F2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txBody>
            <a:bodyPr/>
            <a:lstStyle/>
            <a:p>
              <a:endParaRPr lang="en-US"/>
            </a:p>
          </p:txBody>
        </p:sp>
        <p:sp>
          <p:nvSpPr>
            <p:cNvPr id="27" name="Freeform 30">
              <a:extLst>
                <a:ext uri="{FF2B5EF4-FFF2-40B4-BE49-F238E27FC236}">
                  <a16:creationId xmlns:a16="http://schemas.microsoft.com/office/drawing/2014/main" id="{62E2BC20-5586-4EAB-B00A-9D8A4C1DC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txBody>
            <a:bodyPr/>
            <a:lstStyle/>
            <a:p>
              <a:endParaRPr lang="en-US"/>
            </a:p>
          </p:txBody>
        </p:sp>
        <p:sp>
          <p:nvSpPr>
            <p:cNvPr id="28" name="Freeform 31">
              <a:extLst>
                <a:ext uri="{FF2B5EF4-FFF2-40B4-BE49-F238E27FC236}">
                  <a16:creationId xmlns:a16="http://schemas.microsoft.com/office/drawing/2014/main" id="{8D072118-6DC0-4325-84D1-9A091A947D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txBody>
            <a:bodyPr/>
            <a:lstStyle/>
            <a:p>
              <a:endParaRPr lang="en-US"/>
            </a:p>
          </p:txBody>
        </p:sp>
        <p:sp>
          <p:nvSpPr>
            <p:cNvPr id="29" name="Freeform 32">
              <a:extLst>
                <a:ext uri="{FF2B5EF4-FFF2-40B4-BE49-F238E27FC236}">
                  <a16:creationId xmlns:a16="http://schemas.microsoft.com/office/drawing/2014/main" id="{B301CE86-EB1F-4CCB-A241-E55CEC25E3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txBody>
            <a:bodyPr/>
            <a:lstStyle/>
            <a:p>
              <a:endParaRPr lang="en-US"/>
            </a:p>
          </p:txBody>
        </p:sp>
        <p:sp>
          <p:nvSpPr>
            <p:cNvPr id="30" name="Freeform 33">
              <a:extLst>
                <a:ext uri="{FF2B5EF4-FFF2-40B4-BE49-F238E27FC236}">
                  <a16:creationId xmlns:a16="http://schemas.microsoft.com/office/drawing/2014/main" id="{BC6F83ED-79B1-4B8A-859B-688CBBD362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txBody>
            <a:bodyPr/>
            <a:lstStyle/>
            <a:p>
              <a:endParaRPr lang="en-US"/>
            </a:p>
          </p:txBody>
        </p:sp>
        <p:sp>
          <p:nvSpPr>
            <p:cNvPr id="31" name="Freeform 34">
              <a:extLst>
                <a:ext uri="{FF2B5EF4-FFF2-40B4-BE49-F238E27FC236}">
                  <a16:creationId xmlns:a16="http://schemas.microsoft.com/office/drawing/2014/main" id="{25AF9289-F5D5-458E-9690-F41146DE0E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txBody>
            <a:bodyPr/>
            <a:lstStyle/>
            <a:p>
              <a:endParaRPr lang="en-US"/>
            </a:p>
          </p:txBody>
        </p:sp>
        <p:sp>
          <p:nvSpPr>
            <p:cNvPr id="32" name="Freeform 35">
              <a:extLst>
                <a:ext uri="{FF2B5EF4-FFF2-40B4-BE49-F238E27FC236}">
                  <a16:creationId xmlns:a16="http://schemas.microsoft.com/office/drawing/2014/main" id="{A36A93EA-AE44-4149-90F1-741509CC2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txBody>
            <a:bodyPr/>
            <a:lstStyle/>
            <a:p>
              <a:endParaRPr lang="en-US"/>
            </a:p>
          </p:txBody>
        </p:sp>
        <p:sp>
          <p:nvSpPr>
            <p:cNvPr id="33" name="Freeform 36">
              <a:extLst>
                <a:ext uri="{FF2B5EF4-FFF2-40B4-BE49-F238E27FC236}">
                  <a16:creationId xmlns:a16="http://schemas.microsoft.com/office/drawing/2014/main" id="{99944D26-7135-409D-9254-8A82B14BD3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txBody>
            <a:bodyPr/>
            <a:lstStyle/>
            <a:p>
              <a:endParaRPr lang="en-US"/>
            </a:p>
          </p:txBody>
        </p:sp>
        <p:sp>
          <p:nvSpPr>
            <p:cNvPr id="34" name="Freeform 37">
              <a:extLst>
                <a:ext uri="{FF2B5EF4-FFF2-40B4-BE49-F238E27FC236}">
                  <a16:creationId xmlns:a16="http://schemas.microsoft.com/office/drawing/2014/main" id="{98086B18-EF68-4DCB-94D7-3E3928D40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txBody>
            <a:bodyPr/>
            <a:lstStyle/>
            <a:p>
              <a:endParaRPr lang="en-US"/>
            </a:p>
          </p:txBody>
        </p:sp>
        <p:sp>
          <p:nvSpPr>
            <p:cNvPr id="35" name="Freeform 38">
              <a:extLst>
                <a:ext uri="{FF2B5EF4-FFF2-40B4-BE49-F238E27FC236}">
                  <a16:creationId xmlns:a16="http://schemas.microsoft.com/office/drawing/2014/main" id="{B8EF7AB5-060E-4C7D-BB79-E2A671C52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txBody>
            <a:bodyPr/>
            <a:lstStyle/>
            <a:p>
              <a:endParaRPr lang="en-US"/>
            </a:p>
          </p:txBody>
        </p:sp>
      </p:grpSp>
      <p:sp>
        <p:nvSpPr>
          <p:cNvPr id="37" name="Rectangle 36">
            <a:extLst>
              <a:ext uri="{FF2B5EF4-FFF2-40B4-BE49-F238E27FC236}">
                <a16:creationId xmlns:a16="http://schemas.microsoft.com/office/drawing/2014/main" id="{72EA7E7A-2786-4974-974E-596DF24123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Freeform 11">
            <a:extLst>
              <a:ext uri="{FF2B5EF4-FFF2-40B4-BE49-F238E27FC236}">
                <a16:creationId xmlns:a16="http://schemas.microsoft.com/office/drawing/2014/main" id="{172B28B0-DC63-419A-B658-966AC66AD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sp useBgFill="1">
        <p:nvSpPr>
          <p:cNvPr id="41" name="Rectangle 40">
            <a:extLst>
              <a:ext uri="{FF2B5EF4-FFF2-40B4-BE49-F238E27FC236}">
                <a16:creationId xmlns:a16="http://schemas.microsoft.com/office/drawing/2014/main" id="{3A3C2D7E-3F2E-404E-9B30-CB12DC972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F1F7FD00-BF97-4325-B7C2-E451F2084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06695"/>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C2369F7-2F92-A4C1-123C-558BE5F1934F}"/>
              </a:ext>
            </a:extLst>
          </p:cNvPr>
          <p:cNvSpPr>
            <a:spLocks noGrp="1"/>
          </p:cNvSpPr>
          <p:nvPr>
            <p:ph type="title"/>
          </p:nvPr>
        </p:nvSpPr>
        <p:spPr>
          <a:xfrm>
            <a:off x="1869361" y="544702"/>
            <a:ext cx="9383408" cy="1280890"/>
          </a:xfrm>
        </p:spPr>
        <p:txBody>
          <a:bodyPr vert="horz" lIns="91440" tIns="45720" rIns="91440" bIns="45720" rtlCol="0" anchor="t">
            <a:normAutofit fontScale="90000"/>
          </a:bodyPr>
          <a:lstStyle/>
          <a:p>
            <a:pPr algn="ctr"/>
            <a:r>
              <a:rPr lang="en-US" sz="3600" dirty="0">
                <a:solidFill>
                  <a:schemeClr val="accent1">
                    <a:lumMod val="40000"/>
                    <a:lumOff val="60000"/>
                  </a:schemeClr>
                </a:solidFill>
              </a:rPr>
              <a:t>September showed similar causes of death, with cholera and consumption still among the most common</a:t>
            </a:r>
            <a:r>
              <a:rPr lang="en-US" sz="3600" dirty="0">
                <a:solidFill>
                  <a:schemeClr val="bg1"/>
                </a:solidFill>
              </a:rPr>
              <a:t>.</a:t>
            </a:r>
          </a:p>
        </p:txBody>
      </p:sp>
      <p:sp>
        <p:nvSpPr>
          <p:cNvPr id="45" name="Freeform 11">
            <a:extLst>
              <a:ext uri="{FF2B5EF4-FFF2-40B4-BE49-F238E27FC236}">
                <a16:creationId xmlns:a16="http://schemas.microsoft.com/office/drawing/2014/main" id="{179B5294-DA4E-4926-B14A-DD6E07A12F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graphicFrame>
        <p:nvGraphicFramePr>
          <p:cNvPr id="6" name="Chart 5">
            <a:extLst>
              <a:ext uri="{FF2B5EF4-FFF2-40B4-BE49-F238E27FC236}">
                <a16:creationId xmlns:a16="http://schemas.microsoft.com/office/drawing/2014/main" id="{A1AB5C86-AD58-7242-D604-D903FC2FEAAE}"/>
              </a:ext>
            </a:extLst>
          </p:cNvPr>
          <p:cNvGraphicFramePr>
            <a:graphicFrameLocks/>
          </p:cNvGraphicFramePr>
          <p:nvPr>
            <p:extLst>
              <p:ext uri="{D42A27DB-BD31-4B8C-83A1-F6EECF244321}">
                <p14:modId xmlns:p14="http://schemas.microsoft.com/office/powerpoint/2010/main" val="1156989822"/>
              </p:ext>
            </p:extLst>
          </p:nvPr>
        </p:nvGraphicFramePr>
        <p:xfrm>
          <a:off x="1020190" y="2306696"/>
          <a:ext cx="10989684" cy="48699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75756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A1AB5C86-AD58-7242-D604-D903FC2FEAAE}"/>
              </a:ext>
            </a:extLst>
          </p:cNvPr>
          <p:cNvGraphicFramePr>
            <a:graphicFrameLocks/>
          </p:cNvGraphicFramePr>
          <p:nvPr>
            <p:extLst>
              <p:ext uri="{D42A27DB-BD31-4B8C-83A1-F6EECF244321}">
                <p14:modId xmlns:p14="http://schemas.microsoft.com/office/powerpoint/2010/main" val="2581144980"/>
              </p:ext>
            </p:extLst>
          </p:nvPr>
        </p:nvGraphicFramePr>
        <p:xfrm>
          <a:off x="1408922" y="70337"/>
          <a:ext cx="11324254" cy="550003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a:extLst>
              <a:ext uri="{FF2B5EF4-FFF2-40B4-BE49-F238E27FC236}">
                <a16:creationId xmlns:a16="http://schemas.microsoft.com/office/drawing/2014/main" id="{351746F4-6DBD-9635-3AC9-9533A0329B41}"/>
              </a:ext>
            </a:extLst>
          </p:cNvPr>
          <p:cNvSpPr>
            <a:spLocks noGrp="1"/>
          </p:cNvSpPr>
          <p:nvPr>
            <p:ph type="body" sz="half" idx="2"/>
          </p:nvPr>
        </p:nvSpPr>
        <p:spPr>
          <a:xfrm>
            <a:off x="1660850" y="5037817"/>
            <a:ext cx="9759789" cy="1065115"/>
          </a:xfrm>
        </p:spPr>
        <p:txBody>
          <a:bodyPr>
            <a:normAutofit fontScale="92500" lnSpcReduction="10000"/>
          </a:bodyPr>
          <a:lstStyle/>
          <a:p>
            <a:pPr algn="ctr"/>
            <a:r>
              <a:rPr lang="en-US" sz="2400" dirty="0">
                <a:solidFill>
                  <a:schemeClr val="accent2">
                    <a:lumMod val="50000"/>
                  </a:schemeClr>
                </a:solidFill>
                <a:latin typeface="Times New Roman" panose="02020603050405020304" pitchFamily="18" charset="0"/>
                <a:cs typeface="Times New Roman" panose="02020603050405020304" pitchFamily="18" charset="0"/>
              </a:rPr>
              <a:t>As you can see there is a shift in March, where cholera disappears from the list of causes. Consumption leads in the causes of death, with pneumonia and stillbirths ranking second and third.</a:t>
            </a:r>
          </a:p>
        </p:txBody>
      </p:sp>
    </p:spTree>
    <p:extLst>
      <p:ext uri="{BB962C8B-B14F-4D97-AF65-F5344CB8AC3E}">
        <p14:creationId xmlns:p14="http://schemas.microsoft.com/office/powerpoint/2010/main" val="2290398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13C2CBB-FBA9-4601-A756-927997BF9E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0" name="Freeform 11">
              <a:extLst>
                <a:ext uri="{FF2B5EF4-FFF2-40B4-BE49-F238E27FC236}">
                  <a16:creationId xmlns:a16="http://schemas.microsoft.com/office/drawing/2014/main" id="{471AD1B6-2D6A-41A3-AAFA-548C3C82B7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txBody>
            <a:bodyPr/>
            <a:lstStyle/>
            <a:p>
              <a:endParaRPr lang="en-US"/>
            </a:p>
          </p:txBody>
        </p:sp>
        <p:sp>
          <p:nvSpPr>
            <p:cNvPr id="11" name="Freeform 12">
              <a:extLst>
                <a:ext uri="{FF2B5EF4-FFF2-40B4-BE49-F238E27FC236}">
                  <a16:creationId xmlns:a16="http://schemas.microsoft.com/office/drawing/2014/main" id="{008B2D67-18BC-46CD-B558-71B0C027A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txBody>
            <a:bodyPr/>
            <a:lstStyle/>
            <a:p>
              <a:endParaRPr lang="en-US"/>
            </a:p>
          </p:txBody>
        </p:sp>
        <p:sp>
          <p:nvSpPr>
            <p:cNvPr id="12" name="Freeform 13">
              <a:extLst>
                <a:ext uri="{FF2B5EF4-FFF2-40B4-BE49-F238E27FC236}">
                  <a16:creationId xmlns:a16="http://schemas.microsoft.com/office/drawing/2014/main" id="{02349D49-844A-4732-B74F-A633E4F90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txBody>
            <a:bodyPr/>
            <a:lstStyle/>
            <a:p>
              <a:endParaRPr lang="en-US"/>
            </a:p>
          </p:txBody>
        </p:sp>
        <p:sp>
          <p:nvSpPr>
            <p:cNvPr id="13" name="Freeform 14">
              <a:extLst>
                <a:ext uri="{FF2B5EF4-FFF2-40B4-BE49-F238E27FC236}">
                  <a16:creationId xmlns:a16="http://schemas.microsoft.com/office/drawing/2014/main" id="{C6B70679-34C8-45DA-A982-7C94DB2A8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txBody>
            <a:bodyPr/>
            <a:lstStyle/>
            <a:p>
              <a:endParaRPr lang="en-US"/>
            </a:p>
          </p:txBody>
        </p:sp>
        <p:sp>
          <p:nvSpPr>
            <p:cNvPr id="14" name="Freeform 15">
              <a:extLst>
                <a:ext uri="{FF2B5EF4-FFF2-40B4-BE49-F238E27FC236}">
                  <a16:creationId xmlns:a16="http://schemas.microsoft.com/office/drawing/2014/main" id="{058DE69F-ECB5-46CD-B0CD-526CB7A7D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txBody>
            <a:bodyPr/>
            <a:lstStyle/>
            <a:p>
              <a:endParaRPr lang="en-US"/>
            </a:p>
          </p:txBody>
        </p:sp>
        <p:sp>
          <p:nvSpPr>
            <p:cNvPr id="15" name="Freeform 16">
              <a:extLst>
                <a:ext uri="{FF2B5EF4-FFF2-40B4-BE49-F238E27FC236}">
                  <a16:creationId xmlns:a16="http://schemas.microsoft.com/office/drawing/2014/main" id="{5A106322-670F-4CE5-96C6-5779E42C3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txBody>
            <a:bodyPr/>
            <a:lstStyle/>
            <a:p>
              <a:endParaRPr lang="en-US"/>
            </a:p>
          </p:txBody>
        </p:sp>
        <p:sp>
          <p:nvSpPr>
            <p:cNvPr id="16" name="Freeform 17">
              <a:extLst>
                <a:ext uri="{FF2B5EF4-FFF2-40B4-BE49-F238E27FC236}">
                  <a16:creationId xmlns:a16="http://schemas.microsoft.com/office/drawing/2014/main" id="{841566A8-C662-4164-8DAC-4ECE012DD2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txBody>
            <a:bodyPr/>
            <a:lstStyle/>
            <a:p>
              <a:endParaRPr lang="en-US"/>
            </a:p>
          </p:txBody>
        </p:sp>
        <p:sp>
          <p:nvSpPr>
            <p:cNvPr id="17" name="Freeform 18">
              <a:extLst>
                <a:ext uri="{FF2B5EF4-FFF2-40B4-BE49-F238E27FC236}">
                  <a16:creationId xmlns:a16="http://schemas.microsoft.com/office/drawing/2014/main" id="{8AA41139-9478-4631-83AC-CACF510E2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txBody>
            <a:bodyPr/>
            <a:lstStyle/>
            <a:p>
              <a:endParaRPr lang="en-US"/>
            </a:p>
          </p:txBody>
        </p:sp>
        <p:sp>
          <p:nvSpPr>
            <p:cNvPr id="18" name="Freeform 19">
              <a:extLst>
                <a:ext uri="{FF2B5EF4-FFF2-40B4-BE49-F238E27FC236}">
                  <a16:creationId xmlns:a16="http://schemas.microsoft.com/office/drawing/2014/main" id="{2757AEA2-47D3-4F15-8965-CF5ACB9FBB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txBody>
            <a:bodyPr/>
            <a:lstStyle/>
            <a:p>
              <a:endParaRPr lang="en-US"/>
            </a:p>
          </p:txBody>
        </p:sp>
        <p:sp>
          <p:nvSpPr>
            <p:cNvPr id="19" name="Freeform 20">
              <a:extLst>
                <a:ext uri="{FF2B5EF4-FFF2-40B4-BE49-F238E27FC236}">
                  <a16:creationId xmlns:a16="http://schemas.microsoft.com/office/drawing/2014/main" id="{9A724763-FC28-428A-8C6C-22C1D04F2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txBody>
            <a:bodyPr/>
            <a:lstStyle/>
            <a:p>
              <a:endParaRPr lang="en-US"/>
            </a:p>
          </p:txBody>
        </p:sp>
        <p:sp>
          <p:nvSpPr>
            <p:cNvPr id="20" name="Freeform 21">
              <a:extLst>
                <a:ext uri="{FF2B5EF4-FFF2-40B4-BE49-F238E27FC236}">
                  <a16:creationId xmlns:a16="http://schemas.microsoft.com/office/drawing/2014/main" id="{5A6B8103-BF34-4758-A663-1060D0D05A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txBody>
            <a:bodyPr/>
            <a:lstStyle/>
            <a:p>
              <a:endParaRPr lang="en-US"/>
            </a:p>
          </p:txBody>
        </p:sp>
        <p:sp>
          <p:nvSpPr>
            <p:cNvPr id="21" name="Freeform 22">
              <a:extLst>
                <a:ext uri="{FF2B5EF4-FFF2-40B4-BE49-F238E27FC236}">
                  <a16:creationId xmlns:a16="http://schemas.microsoft.com/office/drawing/2014/main" id="{BCE9E2B0-1FB5-4D63-ABD1-0C645BFDDE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txBody>
            <a:bodyPr/>
            <a:lstStyle/>
            <a:p>
              <a:endParaRPr lang="en-US"/>
            </a:p>
          </p:txBody>
        </p:sp>
      </p:grpSp>
      <p:grpSp>
        <p:nvGrpSpPr>
          <p:cNvPr id="23" name="Group 22">
            <a:extLst>
              <a:ext uri="{FF2B5EF4-FFF2-40B4-BE49-F238E27FC236}">
                <a16:creationId xmlns:a16="http://schemas.microsoft.com/office/drawing/2014/main" id="{1A54B10D-23ED-48C3-B878-DB4D22D70C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2"/>
            <a:ext cx="2356675" cy="6853285"/>
            <a:chOff x="6627813" y="195454"/>
            <a:chExt cx="1952625" cy="5678297"/>
          </a:xfrm>
        </p:grpSpPr>
        <p:sp>
          <p:nvSpPr>
            <p:cNvPr id="24" name="Freeform 27">
              <a:extLst>
                <a:ext uri="{FF2B5EF4-FFF2-40B4-BE49-F238E27FC236}">
                  <a16:creationId xmlns:a16="http://schemas.microsoft.com/office/drawing/2014/main" id="{427FE77E-63C3-43BF-91DD-60C1C11D9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txBody>
            <a:bodyPr/>
            <a:lstStyle/>
            <a:p>
              <a:endParaRPr lang="en-US"/>
            </a:p>
          </p:txBody>
        </p:sp>
        <p:sp>
          <p:nvSpPr>
            <p:cNvPr id="25" name="Freeform 28">
              <a:extLst>
                <a:ext uri="{FF2B5EF4-FFF2-40B4-BE49-F238E27FC236}">
                  <a16:creationId xmlns:a16="http://schemas.microsoft.com/office/drawing/2014/main" id="{904C998C-3D2D-42D6-B78F-9ABE6D4AA4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txBody>
            <a:bodyPr/>
            <a:lstStyle/>
            <a:p>
              <a:endParaRPr lang="en-US"/>
            </a:p>
          </p:txBody>
        </p:sp>
        <p:sp>
          <p:nvSpPr>
            <p:cNvPr id="26" name="Freeform 29">
              <a:extLst>
                <a:ext uri="{FF2B5EF4-FFF2-40B4-BE49-F238E27FC236}">
                  <a16:creationId xmlns:a16="http://schemas.microsoft.com/office/drawing/2014/main" id="{23E5FB0C-0803-42A2-8F72-7BADB103F2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txBody>
            <a:bodyPr/>
            <a:lstStyle/>
            <a:p>
              <a:endParaRPr lang="en-US"/>
            </a:p>
          </p:txBody>
        </p:sp>
        <p:sp>
          <p:nvSpPr>
            <p:cNvPr id="27" name="Freeform 30">
              <a:extLst>
                <a:ext uri="{FF2B5EF4-FFF2-40B4-BE49-F238E27FC236}">
                  <a16:creationId xmlns:a16="http://schemas.microsoft.com/office/drawing/2014/main" id="{62E2BC20-5586-4EAB-B00A-9D8A4C1DC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txBody>
            <a:bodyPr/>
            <a:lstStyle/>
            <a:p>
              <a:endParaRPr lang="en-US"/>
            </a:p>
          </p:txBody>
        </p:sp>
        <p:sp>
          <p:nvSpPr>
            <p:cNvPr id="28" name="Freeform 31">
              <a:extLst>
                <a:ext uri="{FF2B5EF4-FFF2-40B4-BE49-F238E27FC236}">
                  <a16:creationId xmlns:a16="http://schemas.microsoft.com/office/drawing/2014/main" id="{8D072118-6DC0-4325-84D1-9A091A947D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txBody>
            <a:bodyPr/>
            <a:lstStyle/>
            <a:p>
              <a:endParaRPr lang="en-US"/>
            </a:p>
          </p:txBody>
        </p:sp>
        <p:sp>
          <p:nvSpPr>
            <p:cNvPr id="29" name="Freeform 32">
              <a:extLst>
                <a:ext uri="{FF2B5EF4-FFF2-40B4-BE49-F238E27FC236}">
                  <a16:creationId xmlns:a16="http://schemas.microsoft.com/office/drawing/2014/main" id="{B301CE86-EB1F-4CCB-A241-E55CEC25E3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txBody>
            <a:bodyPr/>
            <a:lstStyle/>
            <a:p>
              <a:endParaRPr lang="en-US"/>
            </a:p>
          </p:txBody>
        </p:sp>
        <p:sp>
          <p:nvSpPr>
            <p:cNvPr id="30" name="Freeform 33">
              <a:extLst>
                <a:ext uri="{FF2B5EF4-FFF2-40B4-BE49-F238E27FC236}">
                  <a16:creationId xmlns:a16="http://schemas.microsoft.com/office/drawing/2014/main" id="{BC6F83ED-79B1-4B8A-859B-688CBBD362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txBody>
            <a:bodyPr/>
            <a:lstStyle/>
            <a:p>
              <a:endParaRPr lang="en-US"/>
            </a:p>
          </p:txBody>
        </p:sp>
        <p:sp>
          <p:nvSpPr>
            <p:cNvPr id="31" name="Freeform 34">
              <a:extLst>
                <a:ext uri="{FF2B5EF4-FFF2-40B4-BE49-F238E27FC236}">
                  <a16:creationId xmlns:a16="http://schemas.microsoft.com/office/drawing/2014/main" id="{25AF9289-F5D5-458E-9690-F41146DE0E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txBody>
            <a:bodyPr/>
            <a:lstStyle/>
            <a:p>
              <a:endParaRPr lang="en-US"/>
            </a:p>
          </p:txBody>
        </p:sp>
        <p:sp>
          <p:nvSpPr>
            <p:cNvPr id="32" name="Freeform 35">
              <a:extLst>
                <a:ext uri="{FF2B5EF4-FFF2-40B4-BE49-F238E27FC236}">
                  <a16:creationId xmlns:a16="http://schemas.microsoft.com/office/drawing/2014/main" id="{A36A93EA-AE44-4149-90F1-741509CC2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txBody>
            <a:bodyPr/>
            <a:lstStyle/>
            <a:p>
              <a:endParaRPr lang="en-US"/>
            </a:p>
          </p:txBody>
        </p:sp>
        <p:sp>
          <p:nvSpPr>
            <p:cNvPr id="33" name="Freeform 36">
              <a:extLst>
                <a:ext uri="{FF2B5EF4-FFF2-40B4-BE49-F238E27FC236}">
                  <a16:creationId xmlns:a16="http://schemas.microsoft.com/office/drawing/2014/main" id="{99944D26-7135-409D-9254-8A82B14BD3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txBody>
            <a:bodyPr/>
            <a:lstStyle/>
            <a:p>
              <a:endParaRPr lang="en-US"/>
            </a:p>
          </p:txBody>
        </p:sp>
        <p:sp>
          <p:nvSpPr>
            <p:cNvPr id="34" name="Freeform 37">
              <a:extLst>
                <a:ext uri="{FF2B5EF4-FFF2-40B4-BE49-F238E27FC236}">
                  <a16:creationId xmlns:a16="http://schemas.microsoft.com/office/drawing/2014/main" id="{98086B18-EF68-4DCB-94D7-3E3928D40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txBody>
            <a:bodyPr/>
            <a:lstStyle/>
            <a:p>
              <a:endParaRPr lang="en-US"/>
            </a:p>
          </p:txBody>
        </p:sp>
        <p:sp>
          <p:nvSpPr>
            <p:cNvPr id="35" name="Freeform 38">
              <a:extLst>
                <a:ext uri="{FF2B5EF4-FFF2-40B4-BE49-F238E27FC236}">
                  <a16:creationId xmlns:a16="http://schemas.microsoft.com/office/drawing/2014/main" id="{B8EF7AB5-060E-4C7D-BB79-E2A671C52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txBody>
            <a:bodyPr/>
            <a:lstStyle/>
            <a:p>
              <a:endParaRPr lang="en-US"/>
            </a:p>
          </p:txBody>
        </p:sp>
      </p:grpSp>
      <p:sp>
        <p:nvSpPr>
          <p:cNvPr id="37" name="Rectangle 36">
            <a:extLst>
              <a:ext uri="{FF2B5EF4-FFF2-40B4-BE49-F238E27FC236}">
                <a16:creationId xmlns:a16="http://schemas.microsoft.com/office/drawing/2014/main" id="{72EA7E7A-2786-4974-974E-596DF24123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Freeform 11">
            <a:extLst>
              <a:ext uri="{FF2B5EF4-FFF2-40B4-BE49-F238E27FC236}">
                <a16:creationId xmlns:a16="http://schemas.microsoft.com/office/drawing/2014/main" id="{172B28B0-DC63-419A-B658-966AC66AD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sp>
        <p:nvSpPr>
          <p:cNvPr id="41" name="Rectangle 40">
            <a:extLst>
              <a:ext uri="{FF2B5EF4-FFF2-40B4-BE49-F238E27FC236}">
                <a16:creationId xmlns:a16="http://schemas.microsoft.com/office/drawing/2014/main" id="{B16F0F56-7B4E-43DC-AA4A-7E1896ED1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3" name="Rectangle 42">
            <a:extLst>
              <a:ext uri="{FF2B5EF4-FFF2-40B4-BE49-F238E27FC236}">
                <a16:creationId xmlns:a16="http://schemas.microsoft.com/office/drawing/2014/main" id="{AEAAD1C9-1487-4C1B-8CA2-A565EA7B5B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1A5F4AA7-D436-4D3E-9311-E3CAACDFAD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0424"/>
            <a:ext cx="12192000" cy="230757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880DD4-F740-3EA1-A929-D561459BAF33}"/>
              </a:ext>
            </a:extLst>
          </p:cNvPr>
          <p:cNvSpPr>
            <a:spLocks noGrp="1"/>
          </p:cNvSpPr>
          <p:nvPr>
            <p:ph type="title"/>
          </p:nvPr>
        </p:nvSpPr>
        <p:spPr>
          <a:xfrm>
            <a:off x="1742871" y="4912467"/>
            <a:ext cx="9765023" cy="1100405"/>
          </a:xfrm>
        </p:spPr>
        <p:txBody>
          <a:bodyPr vert="horz" lIns="91440" tIns="45720" rIns="91440" bIns="45720" rtlCol="0" anchor="t">
            <a:normAutofit fontScale="90000"/>
          </a:bodyPr>
          <a:lstStyle/>
          <a:p>
            <a:pPr algn="ctr"/>
            <a:r>
              <a:rPr lang="en-US" dirty="0">
                <a:solidFill>
                  <a:schemeClr val="bg1"/>
                </a:solidFill>
                <a:latin typeface="Times New Roman" panose="02020603050405020304" pitchFamily="18" charset="0"/>
                <a:cs typeface="Times New Roman" panose="02020603050405020304" pitchFamily="18" charset="0"/>
              </a:rPr>
              <a:t>August shows a broader distribution of deaths. Although consumption remained the leading cause of death, there was a noticeable rise in deaths due to teething, flux, and stillbirths.</a:t>
            </a:r>
          </a:p>
        </p:txBody>
      </p:sp>
      <p:sp>
        <p:nvSpPr>
          <p:cNvPr id="47" name="Freeform 11">
            <a:extLst>
              <a:ext uri="{FF2B5EF4-FFF2-40B4-BE49-F238E27FC236}">
                <a16:creationId xmlns:a16="http://schemas.microsoft.com/office/drawing/2014/main" id="{5C6FA62F-E948-4EBA-AE1A-47CBEE9FC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5019122"/>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en-US"/>
          </a:p>
        </p:txBody>
      </p:sp>
      <p:graphicFrame>
        <p:nvGraphicFramePr>
          <p:cNvPr id="5" name="Chart 4">
            <a:extLst>
              <a:ext uri="{FF2B5EF4-FFF2-40B4-BE49-F238E27FC236}">
                <a16:creationId xmlns:a16="http://schemas.microsoft.com/office/drawing/2014/main" id="{A1AB5C86-AD58-7242-D604-D903FC2FEAAE}"/>
              </a:ext>
            </a:extLst>
          </p:cNvPr>
          <p:cNvGraphicFramePr>
            <a:graphicFrameLocks/>
          </p:cNvGraphicFramePr>
          <p:nvPr>
            <p:extLst>
              <p:ext uri="{D42A27DB-BD31-4B8C-83A1-F6EECF244321}">
                <p14:modId xmlns:p14="http://schemas.microsoft.com/office/powerpoint/2010/main" val="2672415556"/>
              </p:ext>
            </p:extLst>
          </p:nvPr>
        </p:nvGraphicFramePr>
        <p:xfrm>
          <a:off x="813286" y="26184"/>
          <a:ext cx="10603389" cy="487489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62606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3A67483-AECD-2953-724C-5410E5AEA4BE}"/>
              </a:ext>
            </a:extLst>
          </p:cNvPr>
          <p:cNvSpPr>
            <a:spLocks noGrp="1"/>
          </p:cNvSpPr>
          <p:nvPr>
            <p:ph type="body" sz="half" idx="2"/>
          </p:nvPr>
        </p:nvSpPr>
        <p:spPr>
          <a:xfrm>
            <a:off x="2640564" y="4945225"/>
            <a:ext cx="8901372" cy="990470"/>
          </a:xfrm>
        </p:spPr>
        <p:txBody>
          <a:bodyPr>
            <a:normAutofit fontScale="85000" lnSpcReduction="10000"/>
          </a:bodyPr>
          <a:lstStyle/>
          <a:p>
            <a:pPr algn="ctr"/>
            <a:r>
              <a:rPr lang="en-US" sz="2400" dirty="0">
                <a:solidFill>
                  <a:schemeClr val="accent2">
                    <a:lumMod val="50000"/>
                  </a:schemeClr>
                </a:solidFill>
                <a:latin typeface="Times New Roman" panose="02020603050405020304" pitchFamily="18" charset="0"/>
                <a:cs typeface="Times New Roman" panose="02020603050405020304" pitchFamily="18" charset="0"/>
              </a:rPr>
              <a:t>Overall, the most common causes of death were consumption, cholera, and stillbirths. A significant number of these occurred during the civil war era, where Nashville faced many hardships, unsanitary conditions, and a rapid spread of disease.</a:t>
            </a:r>
          </a:p>
        </p:txBody>
      </p:sp>
      <p:graphicFrame>
        <p:nvGraphicFramePr>
          <p:cNvPr id="6" name="Chart 5">
            <a:extLst>
              <a:ext uri="{FF2B5EF4-FFF2-40B4-BE49-F238E27FC236}">
                <a16:creationId xmlns:a16="http://schemas.microsoft.com/office/drawing/2014/main" id="{A1AB5C86-AD58-7242-D604-D903FC2FEAAE}"/>
              </a:ext>
            </a:extLst>
          </p:cNvPr>
          <p:cNvGraphicFramePr>
            <a:graphicFrameLocks/>
          </p:cNvGraphicFramePr>
          <p:nvPr>
            <p:extLst>
              <p:ext uri="{D42A27DB-BD31-4B8C-83A1-F6EECF244321}">
                <p14:modId xmlns:p14="http://schemas.microsoft.com/office/powerpoint/2010/main" val="700946598"/>
              </p:ext>
            </p:extLst>
          </p:nvPr>
        </p:nvGraphicFramePr>
        <p:xfrm>
          <a:off x="2127380" y="223935"/>
          <a:ext cx="10439523" cy="486003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54674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81819F9-8CAC-4A6C-8F06-0482027F97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DC722122-2B27-DDF4-C76C-C56F1CB42785}"/>
              </a:ext>
            </a:extLst>
          </p:cNvPr>
          <p:cNvSpPr>
            <a:spLocks noGrp="1"/>
          </p:cNvSpPr>
          <p:nvPr>
            <p:ph type="ctrTitle"/>
          </p:nvPr>
        </p:nvSpPr>
        <p:spPr>
          <a:xfrm>
            <a:off x="3373062" y="1864865"/>
            <a:ext cx="8131550" cy="2262781"/>
          </a:xfrm>
        </p:spPr>
        <p:txBody>
          <a:bodyPr>
            <a:normAutofit/>
          </a:bodyPr>
          <a:lstStyle/>
          <a:p>
            <a:pPr algn="r"/>
            <a:r>
              <a:rPr lang="en-US" dirty="0"/>
              <a:t>Thank you!</a:t>
            </a:r>
          </a:p>
        </p:txBody>
      </p:sp>
      <p:sp>
        <p:nvSpPr>
          <p:cNvPr id="11" name="Rectangle 10">
            <a:extLst>
              <a:ext uri="{FF2B5EF4-FFF2-40B4-BE49-F238E27FC236}">
                <a16:creationId xmlns:a16="http://schemas.microsoft.com/office/drawing/2014/main" id="{4A98CC08-AEC2-4E8F-8F52-0F5C6372D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5D1545E6-EB3C-4478-A661-A2CA963F12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 y="234737"/>
            <a:ext cx="2851523" cy="6638625"/>
            <a:chOff x="2487613" y="285750"/>
            <a:chExt cx="2428875" cy="5654676"/>
          </a:xfrm>
          <a:solidFill>
            <a:schemeClr val="tx2">
              <a:lumMod val="60000"/>
              <a:lumOff val="40000"/>
              <a:alpha val="40000"/>
            </a:schemeClr>
          </a:solidFill>
        </p:grpSpPr>
        <p:sp>
          <p:nvSpPr>
            <p:cNvPr id="14" name="Freeform 11">
              <a:extLst>
                <a:ext uri="{FF2B5EF4-FFF2-40B4-BE49-F238E27FC236}">
                  <a16:creationId xmlns:a16="http://schemas.microsoft.com/office/drawing/2014/main" id="{B2E5B960-0C5D-4F77-8E9F-9F3D883D8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txBody>
            <a:bodyPr/>
            <a:lstStyle/>
            <a:p>
              <a:endParaRPr lang="en-US"/>
            </a:p>
          </p:txBody>
        </p:sp>
        <p:sp>
          <p:nvSpPr>
            <p:cNvPr id="15" name="Freeform 12">
              <a:extLst>
                <a:ext uri="{FF2B5EF4-FFF2-40B4-BE49-F238E27FC236}">
                  <a16:creationId xmlns:a16="http://schemas.microsoft.com/office/drawing/2014/main" id="{258E44FC-92AD-43A0-BB05-DB268C82D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txBody>
            <a:bodyPr/>
            <a:lstStyle/>
            <a:p>
              <a:endParaRPr lang="en-US"/>
            </a:p>
          </p:txBody>
        </p:sp>
        <p:sp>
          <p:nvSpPr>
            <p:cNvPr id="16" name="Freeform 13">
              <a:extLst>
                <a:ext uri="{FF2B5EF4-FFF2-40B4-BE49-F238E27FC236}">
                  <a16:creationId xmlns:a16="http://schemas.microsoft.com/office/drawing/2014/main" id="{C63D3083-A56C-4199-8DE0-63C8BE9EDF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txBody>
            <a:bodyPr/>
            <a:lstStyle/>
            <a:p>
              <a:endParaRPr lang="en-US"/>
            </a:p>
          </p:txBody>
        </p:sp>
        <p:sp>
          <p:nvSpPr>
            <p:cNvPr id="17" name="Freeform 14">
              <a:extLst>
                <a:ext uri="{FF2B5EF4-FFF2-40B4-BE49-F238E27FC236}">
                  <a16:creationId xmlns:a16="http://schemas.microsoft.com/office/drawing/2014/main" id="{C7CD3581-635D-438F-A64F-68404E7AE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txBody>
            <a:bodyPr/>
            <a:lstStyle/>
            <a:p>
              <a:endParaRPr lang="en-US"/>
            </a:p>
          </p:txBody>
        </p:sp>
        <p:sp>
          <p:nvSpPr>
            <p:cNvPr id="18" name="Freeform 15">
              <a:extLst>
                <a:ext uri="{FF2B5EF4-FFF2-40B4-BE49-F238E27FC236}">
                  <a16:creationId xmlns:a16="http://schemas.microsoft.com/office/drawing/2014/main" id="{AD6904C0-211C-41A2-BDB8-3B07C90BB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txBody>
            <a:bodyPr/>
            <a:lstStyle/>
            <a:p>
              <a:endParaRPr lang="en-US"/>
            </a:p>
          </p:txBody>
        </p:sp>
        <p:sp>
          <p:nvSpPr>
            <p:cNvPr id="19" name="Freeform 16">
              <a:extLst>
                <a:ext uri="{FF2B5EF4-FFF2-40B4-BE49-F238E27FC236}">
                  <a16:creationId xmlns:a16="http://schemas.microsoft.com/office/drawing/2014/main" id="{B0837DA6-CAF9-4E78-A39E-6358EDE2B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txBody>
            <a:bodyPr/>
            <a:lstStyle/>
            <a:p>
              <a:endParaRPr lang="en-US"/>
            </a:p>
          </p:txBody>
        </p:sp>
        <p:sp>
          <p:nvSpPr>
            <p:cNvPr id="20" name="Freeform 17">
              <a:extLst>
                <a:ext uri="{FF2B5EF4-FFF2-40B4-BE49-F238E27FC236}">
                  <a16:creationId xmlns:a16="http://schemas.microsoft.com/office/drawing/2014/main" id="{0A99DD7D-3AB3-471E-842F-8AFEA09D07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txBody>
            <a:bodyPr/>
            <a:lstStyle/>
            <a:p>
              <a:endParaRPr lang="en-US"/>
            </a:p>
          </p:txBody>
        </p:sp>
        <p:sp>
          <p:nvSpPr>
            <p:cNvPr id="21" name="Freeform 18">
              <a:extLst>
                <a:ext uri="{FF2B5EF4-FFF2-40B4-BE49-F238E27FC236}">
                  <a16:creationId xmlns:a16="http://schemas.microsoft.com/office/drawing/2014/main" id="{9C70B0D4-92FE-478F-86BD-93BA2C4DFC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txBody>
            <a:bodyPr/>
            <a:lstStyle/>
            <a:p>
              <a:endParaRPr lang="en-US"/>
            </a:p>
          </p:txBody>
        </p:sp>
        <p:sp>
          <p:nvSpPr>
            <p:cNvPr id="22" name="Freeform 19">
              <a:extLst>
                <a:ext uri="{FF2B5EF4-FFF2-40B4-BE49-F238E27FC236}">
                  <a16:creationId xmlns:a16="http://schemas.microsoft.com/office/drawing/2014/main" id="{C9156BE6-11D4-4696-9E3F-C325BFAC8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txBody>
            <a:bodyPr/>
            <a:lstStyle/>
            <a:p>
              <a:endParaRPr lang="en-US"/>
            </a:p>
          </p:txBody>
        </p:sp>
        <p:sp>
          <p:nvSpPr>
            <p:cNvPr id="23" name="Freeform 20">
              <a:extLst>
                <a:ext uri="{FF2B5EF4-FFF2-40B4-BE49-F238E27FC236}">
                  <a16:creationId xmlns:a16="http://schemas.microsoft.com/office/drawing/2014/main" id="{4E667226-1D20-4A9D-BBE3-AC17EA436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txBody>
            <a:bodyPr/>
            <a:lstStyle/>
            <a:p>
              <a:endParaRPr lang="en-US"/>
            </a:p>
          </p:txBody>
        </p:sp>
        <p:sp>
          <p:nvSpPr>
            <p:cNvPr id="24" name="Freeform 21">
              <a:extLst>
                <a:ext uri="{FF2B5EF4-FFF2-40B4-BE49-F238E27FC236}">
                  <a16:creationId xmlns:a16="http://schemas.microsoft.com/office/drawing/2014/main" id="{2F87E3B6-5202-4434-9B26-42B46774F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txBody>
            <a:bodyPr/>
            <a:lstStyle/>
            <a:p>
              <a:endParaRPr lang="en-US"/>
            </a:p>
          </p:txBody>
        </p:sp>
        <p:sp>
          <p:nvSpPr>
            <p:cNvPr id="25" name="Freeform 22">
              <a:extLst>
                <a:ext uri="{FF2B5EF4-FFF2-40B4-BE49-F238E27FC236}">
                  <a16:creationId xmlns:a16="http://schemas.microsoft.com/office/drawing/2014/main" id="{AEA5E85F-F1F4-40E4-A62C-95324F674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txBody>
            <a:bodyPr/>
            <a:lstStyle/>
            <a:p>
              <a:endParaRPr lang="en-US"/>
            </a:p>
          </p:txBody>
        </p:sp>
      </p:grpSp>
      <p:sp>
        <p:nvSpPr>
          <p:cNvPr id="27" name="Freeform 11">
            <a:extLst>
              <a:ext uri="{FF2B5EF4-FFF2-40B4-BE49-F238E27FC236}">
                <a16:creationId xmlns:a16="http://schemas.microsoft.com/office/drawing/2014/main" id="{1310EFE2-B91D-47E7-B117-C2A802800A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txBody>
          <a:bodyPr/>
          <a:lstStyle/>
          <a:p>
            <a:endParaRPr lang="en-US"/>
          </a:p>
        </p:txBody>
      </p:sp>
    </p:spTree>
    <p:extLst>
      <p:ext uri="{BB962C8B-B14F-4D97-AF65-F5344CB8AC3E}">
        <p14:creationId xmlns:p14="http://schemas.microsoft.com/office/powerpoint/2010/main" val="346300080"/>
      </p:ext>
    </p:extLst>
  </p:cSld>
  <p:clrMapOvr>
    <a:masterClrMapping/>
  </p:clrMapOvr>
</p:sld>
</file>

<file path=ppt/theme/theme1.xml><?xml version="1.0" encoding="utf-8"?>
<a:theme xmlns:a="http://schemas.openxmlformats.org/drawingml/2006/main" name="Wisp">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docProps/app.xml><?xml version="1.0" encoding="utf-8"?>
<Properties xmlns="http://schemas.openxmlformats.org/officeDocument/2006/extended-properties" xmlns:vt="http://schemas.openxmlformats.org/officeDocument/2006/docPropsVTypes">
  <Template>Wisp</Template>
  <TotalTime>272</TotalTime>
  <Words>298</Words>
  <Application>Microsoft Office PowerPoint</Application>
  <PresentationFormat>Widescreen</PresentationFormat>
  <Paragraphs>17</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Century Gothic</vt:lpstr>
      <vt:lpstr>Times New Roman</vt:lpstr>
      <vt:lpstr>Wingdings 3</vt:lpstr>
      <vt:lpstr>Wisp</vt:lpstr>
      <vt:lpstr>Which month had the highest number of deaths buried at the Nashville City Cemetery? </vt:lpstr>
      <vt:lpstr>PowerPoint Presentation</vt:lpstr>
      <vt:lpstr>The month of July recorded the highest number of deaths overall. Among the top 10 causes of death, cholera and consumption accounted for a significantly larger share.</vt:lpstr>
      <vt:lpstr>June also saw a notable increase in cholera-related deaths. Although consumption remained a leading cause, its numbers were lower compared to those in July.</vt:lpstr>
      <vt:lpstr>September showed similar causes of death, with cholera and consumption still among the most common.</vt:lpstr>
      <vt:lpstr>PowerPoint Presentation</vt:lpstr>
      <vt:lpstr>August shows a broader distribution of deaths. Although consumption remained the leading cause of death, there was a noticeable rise in deaths due to teething, flux, and stillbirths.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Peter Mangala</dc:creator>
  <cp:lastModifiedBy>Peter Mangala</cp:lastModifiedBy>
  <cp:revision>1</cp:revision>
  <dcterms:created xsi:type="dcterms:W3CDTF">2025-09-26T02:18:00Z</dcterms:created>
  <dcterms:modified xsi:type="dcterms:W3CDTF">2025-09-26T06:50:21Z</dcterms:modified>
</cp:coreProperties>
</file>

<file path=docProps/thumbnail.jpeg>
</file>